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9" r:id="rId1"/>
  </p:sldMasterIdLst>
  <p:notesMasterIdLst>
    <p:notesMasterId r:id="rId3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74" r:id="rId14"/>
    <p:sldId id="268" r:id="rId15"/>
    <p:sldId id="269" r:id="rId16"/>
    <p:sldId id="270" r:id="rId17"/>
    <p:sldId id="271" r:id="rId18"/>
    <p:sldId id="272" r:id="rId19"/>
    <p:sldId id="273" r:id="rId20"/>
    <p:sldId id="275" r:id="rId21"/>
    <p:sldId id="276" r:id="rId22"/>
    <p:sldId id="278" r:id="rId23"/>
    <p:sldId id="277" r:id="rId24"/>
    <p:sldId id="279" r:id="rId25"/>
    <p:sldId id="280" r:id="rId26"/>
    <p:sldId id="281" r:id="rId27"/>
    <p:sldId id="282" r:id="rId28"/>
    <p:sldId id="283" r:id="rId29"/>
    <p:sldId id="284" r:id="rId3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323"/>
    <p:restoredTop sz="94674"/>
  </p:normalViewPr>
  <p:slideViewPr>
    <p:cSldViewPr snapToGrid="0" snapToObjects="1">
      <p:cViewPr varScale="1">
        <p:scale>
          <a:sx n="134" d="100"/>
          <a:sy n="134" d="100"/>
        </p:scale>
        <p:origin x="192" y="31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39C914-E824-ED4C-9018-18A446C32FA7}" type="datetimeFigureOut">
              <a:rPr lang="en-US" smtClean="0"/>
              <a:t>11/15/18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628F6B8-7809-1247-8C85-FE3D857396EE}" type="slidenum">
              <a:rPr lang="en-US" smtClean="0"/>
              <a:t>‹#›</a:t>
            </a:fld>
            <a:endParaRPr lang="en-US"/>
          </a:p>
        </p:txBody>
      </p:sp>
    </p:spTree>
    <p:extLst>
      <p:ext uri="{BB962C8B-B14F-4D97-AF65-F5344CB8AC3E}">
        <p14:creationId xmlns:p14="http://schemas.microsoft.com/office/powerpoint/2010/main" val="8832236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AB0BA1-CFDA-C04E-A92F-4D5057BFC9B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8915F00-A766-F247-9D16-4135B01C96F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C68C509-35A8-2E4A-96A4-DACD16AC1153}"/>
              </a:ext>
            </a:extLst>
          </p:cNvPr>
          <p:cNvSpPr>
            <a:spLocks noGrp="1"/>
          </p:cNvSpPr>
          <p:nvPr>
            <p:ph type="dt" sz="half" idx="10"/>
          </p:nvPr>
        </p:nvSpPr>
        <p:spPr/>
        <p:txBody>
          <a:bodyPr/>
          <a:lstStyle/>
          <a:p>
            <a:fld id="{72FA1930-7A13-244B-9A42-6F1E0872A5A0}" type="datetime1">
              <a:rPr lang="en-AU" smtClean="0"/>
              <a:t>15/11/18</a:t>
            </a:fld>
            <a:endParaRPr lang="en-US" dirty="0"/>
          </a:p>
        </p:txBody>
      </p:sp>
      <p:sp>
        <p:nvSpPr>
          <p:cNvPr id="5" name="Footer Placeholder 4">
            <a:extLst>
              <a:ext uri="{FF2B5EF4-FFF2-40B4-BE49-F238E27FC236}">
                <a16:creationId xmlns:a16="http://schemas.microsoft.com/office/drawing/2014/main" id="{7AD00B7C-563E-0148-A04E-ED07F42476A0}"/>
              </a:ext>
            </a:extLst>
          </p:cNvPr>
          <p:cNvSpPr>
            <a:spLocks noGrp="1"/>
          </p:cNvSpPr>
          <p:nvPr>
            <p:ph type="ftr" sz="quarter" idx="11"/>
          </p:nvPr>
        </p:nvSpPr>
        <p:spPr/>
        <p:txBody>
          <a:bodyPr/>
          <a:lstStyle/>
          <a:p>
            <a:r>
              <a:rPr lang="en-US"/>
              <a:t>Source Istio.io</a:t>
            </a:r>
            <a:endParaRPr lang="en-US" dirty="0"/>
          </a:p>
        </p:txBody>
      </p:sp>
      <p:sp>
        <p:nvSpPr>
          <p:cNvPr id="6" name="Slide Number Placeholder 5">
            <a:extLst>
              <a:ext uri="{FF2B5EF4-FFF2-40B4-BE49-F238E27FC236}">
                <a16:creationId xmlns:a16="http://schemas.microsoft.com/office/drawing/2014/main" id="{8DE73F8C-3C81-CC42-BCE1-EA2130C693B8}"/>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0126560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01A91-D8C0-B74C-ADB0-ED385FA171B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9AF3483-9F43-CE44-8EF2-B0B39A636D4E}"/>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F0AA48-0EA9-0A42-8151-1A63D6C06043}"/>
              </a:ext>
            </a:extLst>
          </p:cNvPr>
          <p:cNvSpPr>
            <a:spLocks noGrp="1"/>
          </p:cNvSpPr>
          <p:nvPr>
            <p:ph type="dt" sz="half" idx="10"/>
          </p:nvPr>
        </p:nvSpPr>
        <p:spPr/>
        <p:txBody>
          <a:bodyPr/>
          <a:lstStyle/>
          <a:p>
            <a:fld id="{FFBFEA38-5134-2D46-9183-2EB18269DE9D}" type="datetime1">
              <a:rPr lang="en-AU" smtClean="0"/>
              <a:t>15/11/18</a:t>
            </a:fld>
            <a:endParaRPr lang="en-US" dirty="0"/>
          </a:p>
        </p:txBody>
      </p:sp>
      <p:sp>
        <p:nvSpPr>
          <p:cNvPr id="5" name="Footer Placeholder 4">
            <a:extLst>
              <a:ext uri="{FF2B5EF4-FFF2-40B4-BE49-F238E27FC236}">
                <a16:creationId xmlns:a16="http://schemas.microsoft.com/office/drawing/2014/main" id="{7DD17327-67D1-9347-BDFD-1C9688602AA5}"/>
              </a:ext>
            </a:extLst>
          </p:cNvPr>
          <p:cNvSpPr>
            <a:spLocks noGrp="1"/>
          </p:cNvSpPr>
          <p:nvPr>
            <p:ph type="ftr" sz="quarter" idx="11"/>
          </p:nvPr>
        </p:nvSpPr>
        <p:spPr/>
        <p:txBody>
          <a:bodyPr/>
          <a:lstStyle/>
          <a:p>
            <a:r>
              <a:rPr lang="en-US"/>
              <a:t>Source Istio.io</a:t>
            </a:r>
            <a:endParaRPr lang="en-US" dirty="0"/>
          </a:p>
        </p:txBody>
      </p:sp>
      <p:sp>
        <p:nvSpPr>
          <p:cNvPr id="6" name="Slide Number Placeholder 5">
            <a:extLst>
              <a:ext uri="{FF2B5EF4-FFF2-40B4-BE49-F238E27FC236}">
                <a16:creationId xmlns:a16="http://schemas.microsoft.com/office/drawing/2014/main" id="{657E795D-FFFE-B942-BC45-05C49FBCF6CD}"/>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1557145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580E81A-D2A7-9040-875F-606B991AC08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64E7994-5B60-AC40-9E76-DBEC3374B6AC}"/>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A6A2369-6BD7-A04D-AFB7-F7AC2885D967}"/>
              </a:ext>
            </a:extLst>
          </p:cNvPr>
          <p:cNvSpPr>
            <a:spLocks noGrp="1"/>
          </p:cNvSpPr>
          <p:nvPr>
            <p:ph type="dt" sz="half" idx="10"/>
          </p:nvPr>
        </p:nvSpPr>
        <p:spPr/>
        <p:txBody>
          <a:bodyPr/>
          <a:lstStyle/>
          <a:p>
            <a:fld id="{06071F52-B204-B940-B7A8-3CBFA22D9674}" type="datetime1">
              <a:rPr lang="en-AU" smtClean="0"/>
              <a:t>15/11/18</a:t>
            </a:fld>
            <a:endParaRPr lang="en-US" dirty="0"/>
          </a:p>
        </p:txBody>
      </p:sp>
      <p:sp>
        <p:nvSpPr>
          <p:cNvPr id="5" name="Footer Placeholder 4">
            <a:extLst>
              <a:ext uri="{FF2B5EF4-FFF2-40B4-BE49-F238E27FC236}">
                <a16:creationId xmlns:a16="http://schemas.microsoft.com/office/drawing/2014/main" id="{45FA0CBD-2CD0-8448-AD84-D3E2A1E8A69B}"/>
              </a:ext>
            </a:extLst>
          </p:cNvPr>
          <p:cNvSpPr>
            <a:spLocks noGrp="1"/>
          </p:cNvSpPr>
          <p:nvPr>
            <p:ph type="ftr" sz="quarter" idx="11"/>
          </p:nvPr>
        </p:nvSpPr>
        <p:spPr/>
        <p:txBody>
          <a:bodyPr/>
          <a:lstStyle/>
          <a:p>
            <a:r>
              <a:rPr lang="en-US"/>
              <a:t>Source Istio.io</a:t>
            </a:r>
            <a:endParaRPr lang="en-US" dirty="0"/>
          </a:p>
        </p:txBody>
      </p:sp>
      <p:sp>
        <p:nvSpPr>
          <p:cNvPr id="6" name="Slide Number Placeholder 5">
            <a:extLst>
              <a:ext uri="{FF2B5EF4-FFF2-40B4-BE49-F238E27FC236}">
                <a16:creationId xmlns:a16="http://schemas.microsoft.com/office/drawing/2014/main" id="{9E3A0D61-92D1-564A-9D8E-C4877FBB5C78}"/>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2771478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A4C40F-D01A-FA4C-8EE5-57FA8284694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B8C1B05-A2BA-7A47-8235-52FB1F6062BD}"/>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828E961-3F95-D546-A97A-7EEA1A2E6830}"/>
              </a:ext>
            </a:extLst>
          </p:cNvPr>
          <p:cNvSpPr>
            <a:spLocks noGrp="1"/>
          </p:cNvSpPr>
          <p:nvPr>
            <p:ph type="dt" sz="half" idx="10"/>
          </p:nvPr>
        </p:nvSpPr>
        <p:spPr/>
        <p:txBody>
          <a:bodyPr/>
          <a:lstStyle/>
          <a:p>
            <a:fld id="{7A22038F-7227-F048-97EA-B05AC847A5CE}" type="datetime1">
              <a:rPr lang="en-AU" smtClean="0"/>
              <a:t>15/11/18</a:t>
            </a:fld>
            <a:endParaRPr lang="en-US" dirty="0"/>
          </a:p>
        </p:txBody>
      </p:sp>
      <p:sp>
        <p:nvSpPr>
          <p:cNvPr id="5" name="Footer Placeholder 4">
            <a:extLst>
              <a:ext uri="{FF2B5EF4-FFF2-40B4-BE49-F238E27FC236}">
                <a16:creationId xmlns:a16="http://schemas.microsoft.com/office/drawing/2014/main" id="{DF5CDDB3-4F71-B54D-B935-763CDE697542}"/>
              </a:ext>
            </a:extLst>
          </p:cNvPr>
          <p:cNvSpPr>
            <a:spLocks noGrp="1"/>
          </p:cNvSpPr>
          <p:nvPr>
            <p:ph type="ftr" sz="quarter" idx="11"/>
          </p:nvPr>
        </p:nvSpPr>
        <p:spPr/>
        <p:txBody>
          <a:bodyPr/>
          <a:lstStyle/>
          <a:p>
            <a:r>
              <a:rPr lang="en-US"/>
              <a:t>Source Istio.io</a:t>
            </a:r>
            <a:endParaRPr lang="en-US" dirty="0"/>
          </a:p>
        </p:txBody>
      </p:sp>
      <p:sp>
        <p:nvSpPr>
          <p:cNvPr id="6" name="Slide Number Placeholder 5">
            <a:extLst>
              <a:ext uri="{FF2B5EF4-FFF2-40B4-BE49-F238E27FC236}">
                <a16:creationId xmlns:a16="http://schemas.microsoft.com/office/drawing/2014/main" id="{DCFC1F3A-2D60-6A4D-93C1-41CB987F5A14}"/>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8151590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5F45B7-5C34-5E46-AED2-496275F0400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BBCF2C2-FBF3-4A4B-B8B4-98F11D49398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69223E59-B363-264C-81D3-A6BD4C3A64D5}"/>
              </a:ext>
            </a:extLst>
          </p:cNvPr>
          <p:cNvSpPr>
            <a:spLocks noGrp="1"/>
          </p:cNvSpPr>
          <p:nvPr>
            <p:ph type="dt" sz="half" idx="10"/>
          </p:nvPr>
        </p:nvSpPr>
        <p:spPr/>
        <p:txBody>
          <a:bodyPr/>
          <a:lstStyle/>
          <a:p>
            <a:fld id="{FD018CD5-6367-534C-9B53-09814048DCB2}" type="datetime1">
              <a:rPr lang="en-AU" smtClean="0"/>
              <a:t>15/11/18</a:t>
            </a:fld>
            <a:endParaRPr lang="en-US" dirty="0"/>
          </a:p>
        </p:txBody>
      </p:sp>
      <p:sp>
        <p:nvSpPr>
          <p:cNvPr id="5" name="Footer Placeholder 4">
            <a:extLst>
              <a:ext uri="{FF2B5EF4-FFF2-40B4-BE49-F238E27FC236}">
                <a16:creationId xmlns:a16="http://schemas.microsoft.com/office/drawing/2014/main" id="{6BBAC435-C03F-214D-8035-8ED75904226A}"/>
              </a:ext>
            </a:extLst>
          </p:cNvPr>
          <p:cNvSpPr>
            <a:spLocks noGrp="1"/>
          </p:cNvSpPr>
          <p:nvPr>
            <p:ph type="ftr" sz="quarter" idx="11"/>
          </p:nvPr>
        </p:nvSpPr>
        <p:spPr/>
        <p:txBody>
          <a:bodyPr/>
          <a:lstStyle/>
          <a:p>
            <a:r>
              <a:rPr lang="en-US"/>
              <a:t>Source Istio.io</a:t>
            </a:r>
            <a:endParaRPr lang="en-US" dirty="0"/>
          </a:p>
        </p:txBody>
      </p:sp>
      <p:sp>
        <p:nvSpPr>
          <p:cNvPr id="6" name="Slide Number Placeholder 5">
            <a:extLst>
              <a:ext uri="{FF2B5EF4-FFF2-40B4-BE49-F238E27FC236}">
                <a16:creationId xmlns:a16="http://schemas.microsoft.com/office/drawing/2014/main" id="{EBA0D93C-7020-BB4B-94FB-4267F35AC14D}"/>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1726500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055D4F-AF0A-E749-98AE-25B59A46C58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0D07088-5083-504A-8E4C-23ED216EA590}"/>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BDA7D3C-4DB3-1042-9306-C30E15B34DF9}"/>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67D237D-60C7-AB42-A35E-9F3BD0A54219}"/>
              </a:ext>
            </a:extLst>
          </p:cNvPr>
          <p:cNvSpPr>
            <a:spLocks noGrp="1"/>
          </p:cNvSpPr>
          <p:nvPr>
            <p:ph type="dt" sz="half" idx="10"/>
          </p:nvPr>
        </p:nvSpPr>
        <p:spPr/>
        <p:txBody>
          <a:bodyPr/>
          <a:lstStyle/>
          <a:p>
            <a:fld id="{A3B09550-077D-5C49-B58A-5EE2021803FD}" type="datetime1">
              <a:rPr lang="en-AU" smtClean="0"/>
              <a:t>15/11/18</a:t>
            </a:fld>
            <a:endParaRPr lang="en-US" dirty="0"/>
          </a:p>
        </p:txBody>
      </p:sp>
      <p:sp>
        <p:nvSpPr>
          <p:cNvPr id="6" name="Footer Placeholder 5">
            <a:extLst>
              <a:ext uri="{FF2B5EF4-FFF2-40B4-BE49-F238E27FC236}">
                <a16:creationId xmlns:a16="http://schemas.microsoft.com/office/drawing/2014/main" id="{174971B1-FC2B-664F-B894-932E5504CBE1}"/>
              </a:ext>
            </a:extLst>
          </p:cNvPr>
          <p:cNvSpPr>
            <a:spLocks noGrp="1"/>
          </p:cNvSpPr>
          <p:nvPr>
            <p:ph type="ftr" sz="quarter" idx="11"/>
          </p:nvPr>
        </p:nvSpPr>
        <p:spPr/>
        <p:txBody>
          <a:bodyPr/>
          <a:lstStyle/>
          <a:p>
            <a:r>
              <a:rPr lang="en-US"/>
              <a:t>Source Istio.io</a:t>
            </a:r>
            <a:endParaRPr lang="en-US" dirty="0"/>
          </a:p>
        </p:txBody>
      </p:sp>
      <p:sp>
        <p:nvSpPr>
          <p:cNvPr id="7" name="Slide Number Placeholder 6">
            <a:extLst>
              <a:ext uri="{FF2B5EF4-FFF2-40B4-BE49-F238E27FC236}">
                <a16:creationId xmlns:a16="http://schemas.microsoft.com/office/drawing/2014/main" id="{84D88381-0393-9F48-8512-1AA628470365}"/>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7414805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27E837-47B0-0E47-9B0A-B029C6FAEC1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6D88B64-3840-6340-9246-E41C7042FB7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5E4947B8-8E72-9549-B60A-E27C3EEBB706}"/>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AA526B5-4647-A34A-823D-26EB1D4CDE3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9ADC473D-5FDB-374C-A417-18457FFA5DEB}"/>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78C2570-0E69-E047-841D-0D60E1FDE935}"/>
              </a:ext>
            </a:extLst>
          </p:cNvPr>
          <p:cNvSpPr>
            <a:spLocks noGrp="1"/>
          </p:cNvSpPr>
          <p:nvPr>
            <p:ph type="dt" sz="half" idx="10"/>
          </p:nvPr>
        </p:nvSpPr>
        <p:spPr/>
        <p:txBody>
          <a:bodyPr/>
          <a:lstStyle/>
          <a:p>
            <a:fld id="{D2EC456C-05B6-564F-8B27-E75C841725DB}" type="datetime1">
              <a:rPr lang="en-AU" smtClean="0"/>
              <a:t>15/11/18</a:t>
            </a:fld>
            <a:endParaRPr lang="en-US" dirty="0"/>
          </a:p>
        </p:txBody>
      </p:sp>
      <p:sp>
        <p:nvSpPr>
          <p:cNvPr id="8" name="Footer Placeholder 7">
            <a:extLst>
              <a:ext uri="{FF2B5EF4-FFF2-40B4-BE49-F238E27FC236}">
                <a16:creationId xmlns:a16="http://schemas.microsoft.com/office/drawing/2014/main" id="{5D660CA9-DC3E-9A4C-8732-2BC1C8F7854C}"/>
              </a:ext>
            </a:extLst>
          </p:cNvPr>
          <p:cNvSpPr>
            <a:spLocks noGrp="1"/>
          </p:cNvSpPr>
          <p:nvPr>
            <p:ph type="ftr" sz="quarter" idx="11"/>
          </p:nvPr>
        </p:nvSpPr>
        <p:spPr/>
        <p:txBody>
          <a:bodyPr/>
          <a:lstStyle/>
          <a:p>
            <a:r>
              <a:rPr lang="en-US"/>
              <a:t>Source Istio.io</a:t>
            </a:r>
            <a:endParaRPr lang="en-US" dirty="0"/>
          </a:p>
        </p:txBody>
      </p:sp>
      <p:sp>
        <p:nvSpPr>
          <p:cNvPr id="9" name="Slide Number Placeholder 8">
            <a:extLst>
              <a:ext uri="{FF2B5EF4-FFF2-40B4-BE49-F238E27FC236}">
                <a16:creationId xmlns:a16="http://schemas.microsoft.com/office/drawing/2014/main" id="{82C44D7A-A935-0145-87C8-E5D2B0263E23}"/>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5132169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AB4002-5568-7B47-8A1F-86C9FA4CDEE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C219562-3FAD-0641-B8F5-B1321CFC22FA}"/>
              </a:ext>
            </a:extLst>
          </p:cNvPr>
          <p:cNvSpPr>
            <a:spLocks noGrp="1"/>
          </p:cNvSpPr>
          <p:nvPr>
            <p:ph type="dt" sz="half" idx="10"/>
          </p:nvPr>
        </p:nvSpPr>
        <p:spPr/>
        <p:txBody>
          <a:bodyPr/>
          <a:lstStyle/>
          <a:p>
            <a:fld id="{E36CC292-DAE9-F44E-8EBA-FCD2FEE13EC9}" type="datetime1">
              <a:rPr lang="en-AU" smtClean="0"/>
              <a:t>15/11/18</a:t>
            </a:fld>
            <a:endParaRPr lang="en-US" dirty="0"/>
          </a:p>
        </p:txBody>
      </p:sp>
      <p:sp>
        <p:nvSpPr>
          <p:cNvPr id="4" name="Footer Placeholder 3">
            <a:extLst>
              <a:ext uri="{FF2B5EF4-FFF2-40B4-BE49-F238E27FC236}">
                <a16:creationId xmlns:a16="http://schemas.microsoft.com/office/drawing/2014/main" id="{EAF09BBB-6010-4345-864A-7CA845FED0BB}"/>
              </a:ext>
            </a:extLst>
          </p:cNvPr>
          <p:cNvSpPr>
            <a:spLocks noGrp="1"/>
          </p:cNvSpPr>
          <p:nvPr>
            <p:ph type="ftr" sz="quarter" idx="11"/>
          </p:nvPr>
        </p:nvSpPr>
        <p:spPr/>
        <p:txBody>
          <a:bodyPr/>
          <a:lstStyle/>
          <a:p>
            <a:r>
              <a:rPr lang="en-US"/>
              <a:t>Source Istio.io</a:t>
            </a:r>
            <a:endParaRPr lang="en-US" dirty="0"/>
          </a:p>
        </p:txBody>
      </p:sp>
      <p:sp>
        <p:nvSpPr>
          <p:cNvPr id="5" name="Slide Number Placeholder 4">
            <a:extLst>
              <a:ext uri="{FF2B5EF4-FFF2-40B4-BE49-F238E27FC236}">
                <a16:creationId xmlns:a16="http://schemas.microsoft.com/office/drawing/2014/main" id="{1532B477-9A72-0A4E-B033-70F71BA7979B}"/>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7084753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1FBC71D-9862-604F-8563-992CDE8D3538}"/>
              </a:ext>
            </a:extLst>
          </p:cNvPr>
          <p:cNvSpPr>
            <a:spLocks noGrp="1"/>
          </p:cNvSpPr>
          <p:nvPr>
            <p:ph type="dt" sz="half" idx="10"/>
          </p:nvPr>
        </p:nvSpPr>
        <p:spPr/>
        <p:txBody>
          <a:bodyPr/>
          <a:lstStyle/>
          <a:p>
            <a:fld id="{523D888C-F392-9640-AB94-1AFC7E530671}" type="datetime1">
              <a:rPr lang="en-AU" smtClean="0"/>
              <a:t>15/11/18</a:t>
            </a:fld>
            <a:endParaRPr lang="en-US" dirty="0"/>
          </a:p>
        </p:txBody>
      </p:sp>
      <p:sp>
        <p:nvSpPr>
          <p:cNvPr id="3" name="Footer Placeholder 2">
            <a:extLst>
              <a:ext uri="{FF2B5EF4-FFF2-40B4-BE49-F238E27FC236}">
                <a16:creationId xmlns:a16="http://schemas.microsoft.com/office/drawing/2014/main" id="{C6E8ACA3-48EE-EC41-8E81-90CAD365DB4F}"/>
              </a:ext>
            </a:extLst>
          </p:cNvPr>
          <p:cNvSpPr>
            <a:spLocks noGrp="1"/>
          </p:cNvSpPr>
          <p:nvPr>
            <p:ph type="ftr" sz="quarter" idx="11"/>
          </p:nvPr>
        </p:nvSpPr>
        <p:spPr/>
        <p:txBody>
          <a:bodyPr/>
          <a:lstStyle/>
          <a:p>
            <a:r>
              <a:rPr lang="en-US"/>
              <a:t>Source Istio.io</a:t>
            </a:r>
            <a:endParaRPr lang="en-US" dirty="0"/>
          </a:p>
        </p:txBody>
      </p:sp>
      <p:sp>
        <p:nvSpPr>
          <p:cNvPr id="4" name="Slide Number Placeholder 3">
            <a:extLst>
              <a:ext uri="{FF2B5EF4-FFF2-40B4-BE49-F238E27FC236}">
                <a16:creationId xmlns:a16="http://schemas.microsoft.com/office/drawing/2014/main" id="{7B4D1451-D654-8147-ACD8-DAACC90280E5}"/>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5007652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EA8B2A-6BBB-5843-A103-CDF587BDDA2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950DC3E-166E-E847-B965-CBDC39EBEBC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657BCFB-60ED-B740-96FC-065BC982A3F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CC79B0E-10E2-6C4E-8C6F-82BC726755A8}"/>
              </a:ext>
            </a:extLst>
          </p:cNvPr>
          <p:cNvSpPr>
            <a:spLocks noGrp="1"/>
          </p:cNvSpPr>
          <p:nvPr>
            <p:ph type="dt" sz="half" idx="10"/>
          </p:nvPr>
        </p:nvSpPr>
        <p:spPr/>
        <p:txBody>
          <a:bodyPr/>
          <a:lstStyle/>
          <a:p>
            <a:fld id="{F42A7D07-D43B-D445-9618-3866F603FEAE}" type="datetime1">
              <a:rPr lang="en-AU" smtClean="0"/>
              <a:t>15/11/18</a:t>
            </a:fld>
            <a:endParaRPr lang="en-US" dirty="0"/>
          </a:p>
        </p:txBody>
      </p:sp>
      <p:sp>
        <p:nvSpPr>
          <p:cNvPr id="6" name="Footer Placeholder 5">
            <a:extLst>
              <a:ext uri="{FF2B5EF4-FFF2-40B4-BE49-F238E27FC236}">
                <a16:creationId xmlns:a16="http://schemas.microsoft.com/office/drawing/2014/main" id="{35249FC5-1EE1-4D4D-8890-68ADCDA57351}"/>
              </a:ext>
            </a:extLst>
          </p:cNvPr>
          <p:cNvSpPr>
            <a:spLocks noGrp="1"/>
          </p:cNvSpPr>
          <p:nvPr>
            <p:ph type="ftr" sz="quarter" idx="11"/>
          </p:nvPr>
        </p:nvSpPr>
        <p:spPr/>
        <p:txBody>
          <a:bodyPr/>
          <a:lstStyle/>
          <a:p>
            <a:r>
              <a:rPr lang="en-US"/>
              <a:t>Source Istio.io</a:t>
            </a:r>
            <a:endParaRPr lang="en-US" dirty="0"/>
          </a:p>
        </p:txBody>
      </p:sp>
      <p:sp>
        <p:nvSpPr>
          <p:cNvPr id="7" name="Slide Number Placeholder 6">
            <a:extLst>
              <a:ext uri="{FF2B5EF4-FFF2-40B4-BE49-F238E27FC236}">
                <a16:creationId xmlns:a16="http://schemas.microsoft.com/office/drawing/2014/main" id="{F6A3EB31-B76F-8E43-92C9-495EAA3E379A}"/>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4286511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971F8A-7767-F64E-A9A6-4AA45A972C0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2E2AD9B-CC98-3340-AE42-EFBCA170756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16ED73F-C222-0A49-B728-B4583C2FE73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6B45D9E-CF65-584E-9382-65A9E3BDA000}"/>
              </a:ext>
            </a:extLst>
          </p:cNvPr>
          <p:cNvSpPr>
            <a:spLocks noGrp="1"/>
          </p:cNvSpPr>
          <p:nvPr>
            <p:ph type="dt" sz="half" idx="10"/>
          </p:nvPr>
        </p:nvSpPr>
        <p:spPr/>
        <p:txBody>
          <a:bodyPr/>
          <a:lstStyle/>
          <a:p>
            <a:fld id="{6BB6E080-0405-5A47-891E-B7F9E71BA547}" type="datetime1">
              <a:rPr lang="en-AU" smtClean="0"/>
              <a:t>15/11/18</a:t>
            </a:fld>
            <a:endParaRPr lang="en-US" dirty="0"/>
          </a:p>
        </p:txBody>
      </p:sp>
      <p:sp>
        <p:nvSpPr>
          <p:cNvPr id="6" name="Footer Placeholder 5">
            <a:extLst>
              <a:ext uri="{FF2B5EF4-FFF2-40B4-BE49-F238E27FC236}">
                <a16:creationId xmlns:a16="http://schemas.microsoft.com/office/drawing/2014/main" id="{32B3CE40-99AA-2E42-B144-9AEBBA6EFC51}"/>
              </a:ext>
            </a:extLst>
          </p:cNvPr>
          <p:cNvSpPr>
            <a:spLocks noGrp="1"/>
          </p:cNvSpPr>
          <p:nvPr>
            <p:ph type="ftr" sz="quarter" idx="11"/>
          </p:nvPr>
        </p:nvSpPr>
        <p:spPr/>
        <p:txBody>
          <a:bodyPr/>
          <a:lstStyle/>
          <a:p>
            <a:r>
              <a:rPr lang="en-US"/>
              <a:t>Source Istio.io</a:t>
            </a:r>
            <a:endParaRPr lang="en-US" dirty="0"/>
          </a:p>
        </p:txBody>
      </p:sp>
      <p:sp>
        <p:nvSpPr>
          <p:cNvPr id="7" name="Slide Number Placeholder 6">
            <a:extLst>
              <a:ext uri="{FF2B5EF4-FFF2-40B4-BE49-F238E27FC236}">
                <a16:creationId xmlns:a16="http://schemas.microsoft.com/office/drawing/2014/main" id="{3B3BBAE4-7C6E-C747-B1BF-9A9A0E714091}"/>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7443089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DDE7321-923A-244D-B376-4C858E17900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B1BC290-1B49-154A-8E3E-121152DFDED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53D7F64-40E4-4844-AB07-F96A3F3349B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41650FB-77C4-8C4B-A6C4-7B6A195A183B}" type="datetime1">
              <a:rPr lang="en-AU" smtClean="0"/>
              <a:t>15/11/18</a:t>
            </a:fld>
            <a:endParaRPr lang="en-US" dirty="0"/>
          </a:p>
        </p:txBody>
      </p:sp>
      <p:sp>
        <p:nvSpPr>
          <p:cNvPr id="5" name="Footer Placeholder 4">
            <a:extLst>
              <a:ext uri="{FF2B5EF4-FFF2-40B4-BE49-F238E27FC236}">
                <a16:creationId xmlns:a16="http://schemas.microsoft.com/office/drawing/2014/main" id="{426B16D0-F2DA-0C47-91EB-2FC5994CB5B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Source Istio.io</a:t>
            </a:r>
            <a:endParaRPr lang="en-US" dirty="0"/>
          </a:p>
        </p:txBody>
      </p:sp>
      <p:sp>
        <p:nvSpPr>
          <p:cNvPr id="6" name="Slide Number Placeholder 5">
            <a:extLst>
              <a:ext uri="{FF2B5EF4-FFF2-40B4-BE49-F238E27FC236}">
                <a16:creationId xmlns:a16="http://schemas.microsoft.com/office/drawing/2014/main" id="{4D717A44-269A-AA4A-A9BB-E2C24E0B19A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831616441"/>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istio.io/docs/concepts/what-is-istio/arch.svg" TargetMode="External"/><Relationship Id="rId1" Type="http://schemas.openxmlformats.org/officeDocument/2006/relationships/slideLayout" Target="../slideLayouts/slideLayout2.xml"/><Relationship Id="rId4" Type="http://schemas.openxmlformats.org/officeDocument/2006/relationships/image" Target="../media/image3.sv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0424B3-7403-9E46-80D2-ABF407C139F3}"/>
              </a:ext>
            </a:extLst>
          </p:cNvPr>
          <p:cNvSpPr>
            <a:spLocks noGrp="1"/>
          </p:cNvSpPr>
          <p:nvPr>
            <p:ph type="ctrTitle"/>
          </p:nvPr>
        </p:nvSpPr>
        <p:spPr/>
        <p:txBody>
          <a:bodyPr/>
          <a:lstStyle/>
          <a:p>
            <a:r>
              <a:rPr lang="en-US" dirty="0"/>
              <a:t>Deploy and Manage your Microservices with </a:t>
            </a:r>
            <a:r>
              <a:rPr lang="en-US" dirty="0" err="1"/>
              <a:t>Istio</a:t>
            </a:r>
            <a:endParaRPr lang="en-US" dirty="0"/>
          </a:p>
        </p:txBody>
      </p:sp>
      <p:sp>
        <p:nvSpPr>
          <p:cNvPr id="3" name="Subtitle 2">
            <a:extLst>
              <a:ext uri="{FF2B5EF4-FFF2-40B4-BE49-F238E27FC236}">
                <a16:creationId xmlns:a16="http://schemas.microsoft.com/office/drawing/2014/main" id="{2DF62DD4-6067-4440-A7CE-EBC7DF4D51AB}"/>
              </a:ext>
            </a:extLst>
          </p:cNvPr>
          <p:cNvSpPr>
            <a:spLocks noGrp="1"/>
          </p:cNvSpPr>
          <p:nvPr>
            <p:ph type="subTitle" idx="1"/>
          </p:nvPr>
        </p:nvSpPr>
        <p:spPr/>
        <p:txBody>
          <a:bodyPr/>
          <a:lstStyle/>
          <a:p>
            <a:r>
              <a:rPr lang="en-US" dirty="0"/>
              <a:t>Presented by: Muhammad Irfan</a:t>
            </a:r>
          </a:p>
        </p:txBody>
      </p:sp>
    </p:spTree>
    <p:extLst>
      <p:ext uri="{BB962C8B-B14F-4D97-AF65-F5344CB8AC3E}">
        <p14:creationId xmlns:p14="http://schemas.microsoft.com/office/powerpoint/2010/main" val="9128416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ABB286-2E64-2441-80A2-00A804626FE1}"/>
              </a:ext>
            </a:extLst>
          </p:cNvPr>
          <p:cNvSpPr>
            <a:spLocks noGrp="1"/>
          </p:cNvSpPr>
          <p:nvPr>
            <p:ph type="title"/>
          </p:nvPr>
        </p:nvSpPr>
        <p:spPr/>
        <p:txBody>
          <a:bodyPr/>
          <a:lstStyle/>
          <a:p>
            <a:r>
              <a:rPr lang="en-US" dirty="0"/>
              <a:t>Pilot</a:t>
            </a:r>
          </a:p>
        </p:txBody>
      </p:sp>
      <p:sp>
        <p:nvSpPr>
          <p:cNvPr id="3" name="Content Placeholder 2">
            <a:extLst>
              <a:ext uri="{FF2B5EF4-FFF2-40B4-BE49-F238E27FC236}">
                <a16:creationId xmlns:a16="http://schemas.microsoft.com/office/drawing/2014/main" id="{61093E89-DD30-FE41-90A2-38B0A76FE98E}"/>
              </a:ext>
            </a:extLst>
          </p:cNvPr>
          <p:cNvSpPr>
            <a:spLocks noGrp="1"/>
          </p:cNvSpPr>
          <p:nvPr>
            <p:ph idx="1"/>
          </p:nvPr>
        </p:nvSpPr>
        <p:spPr/>
        <p:txBody>
          <a:bodyPr>
            <a:normAutofit/>
          </a:bodyPr>
          <a:lstStyle/>
          <a:p>
            <a:r>
              <a:rPr lang="en-AU" dirty="0"/>
              <a:t>Pilot provides service discovery for the Envoy sidecars, traffic management capabilities for intelligent routing (e.g., A/B tests, canary deployments, etc.), and resiliency (timeouts, retries, circuit breakers, etc.).</a:t>
            </a:r>
          </a:p>
          <a:p>
            <a:r>
              <a:rPr lang="en-AU" dirty="0"/>
              <a:t>Pilot converts high level routing rules that control traffic behaviour into Envoy-specific configurations, and propagates them to the sidecars at runtime. </a:t>
            </a:r>
          </a:p>
          <a:p>
            <a:r>
              <a:rPr lang="en-AU" dirty="0"/>
              <a:t>Pilot abstracts platform-specific service discovery mechanisms and synthesizes them into a standard format that any sidecar conforming with the Envoy data plane APIs can consume.</a:t>
            </a:r>
          </a:p>
          <a:p>
            <a:endParaRPr lang="en-US" dirty="0"/>
          </a:p>
        </p:txBody>
      </p:sp>
      <p:sp>
        <p:nvSpPr>
          <p:cNvPr id="4" name="Footer Placeholder 3">
            <a:extLst>
              <a:ext uri="{FF2B5EF4-FFF2-40B4-BE49-F238E27FC236}">
                <a16:creationId xmlns:a16="http://schemas.microsoft.com/office/drawing/2014/main" id="{A50B5FC6-4579-F44E-A374-827B545F701F}"/>
              </a:ext>
            </a:extLst>
          </p:cNvPr>
          <p:cNvSpPr>
            <a:spLocks noGrp="1"/>
          </p:cNvSpPr>
          <p:nvPr>
            <p:ph type="ftr" sz="quarter" idx="11"/>
          </p:nvPr>
        </p:nvSpPr>
        <p:spPr/>
        <p:txBody>
          <a:bodyPr/>
          <a:lstStyle/>
          <a:p>
            <a:r>
              <a:rPr lang="en-US"/>
              <a:t>Source Istio.io</a:t>
            </a:r>
            <a:endParaRPr lang="en-US" dirty="0"/>
          </a:p>
        </p:txBody>
      </p:sp>
    </p:spTree>
    <p:extLst>
      <p:ext uri="{BB962C8B-B14F-4D97-AF65-F5344CB8AC3E}">
        <p14:creationId xmlns:p14="http://schemas.microsoft.com/office/powerpoint/2010/main" val="41896745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E5592-899C-B043-90BF-58798F121C04}"/>
              </a:ext>
            </a:extLst>
          </p:cNvPr>
          <p:cNvSpPr>
            <a:spLocks noGrp="1"/>
          </p:cNvSpPr>
          <p:nvPr>
            <p:ph type="title"/>
          </p:nvPr>
        </p:nvSpPr>
        <p:spPr/>
        <p:txBody>
          <a:bodyPr/>
          <a:lstStyle/>
          <a:p>
            <a:r>
              <a:rPr lang="en-US" dirty="0"/>
              <a:t>Citadel</a:t>
            </a:r>
          </a:p>
        </p:txBody>
      </p:sp>
      <p:sp>
        <p:nvSpPr>
          <p:cNvPr id="3" name="Content Placeholder 2">
            <a:extLst>
              <a:ext uri="{FF2B5EF4-FFF2-40B4-BE49-F238E27FC236}">
                <a16:creationId xmlns:a16="http://schemas.microsoft.com/office/drawing/2014/main" id="{41FEB6B7-AD35-E749-80F0-74B19B81A12E}"/>
              </a:ext>
            </a:extLst>
          </p:cNvPr>
          <p:cNvSpPr>
            <a:spLocks noGrp="1"/>
          </p:cNvSpPr>
          <p:nvPr>
            <p:ph idx="1"/>
          </p:nvPr>
        </p:nvSpPr>
        <p:spPr/>
        <p:txBody>
          <a:bodyPr/>
          <a:lstStyle/>
          <a:p>
            <a:r>
              <a:rPr lang="en-US" dirty="0"/>
              <a:t>Citadel provides strong service-to-service and end-user authentication with built-in identity and credential management. </a:t>
            </a:r>
          </a:p>
          <a:p>
            <a:r>
              <a:rPr lang="en-US" dirty="0"/>
              <a:t>Operators can enforce policies based on service identity rather than on network controls. </a:t>
            </a:r>
          </a:p>
          <a:p>
            <a:r>
              <a:rPr lang="en-US" dirty="0"/>
              <a:t>Use </a:t>
            </a:r>
            <a:r>
              <a:rPr lang="en-US" dirty="0" err="1"/>
              <a:t>Istio’s</a:t>
            </a:r>
            <a:r>
              <a:rPr lang="en-US" dirty="0"/>
              <a:t> authorization feature to control who can access your services.</a:t>
            </a:r>
          </a:p>
        </p:txBody>
      </p:sp>
      <p:sp>
        <p:nvSpPr>
          <p:cNvPr id="4" name="Footer Placeholder 3">
            <a:extLst>
              <a:ext uri="{FF2B5EF4-FFF2-40B4-BE49-F238E27FC236}">
                <a16:creationId xmlns:a16="http://schemas.microsoft.com/office/drawing/2014/main" id="{F6BA9130-4D1E-B544-82E3-17A78279E881}"/>
              </a:ext>
            </a:extLst>
          </p:cNvPr>
          <p:cNvSpPr>
            <a:spLocks noGrp="1"/>
          </p:cNvSpPr>
          <p:nvPr>
            <p:ph type="ftr" sz="quarter" idx="11"/>
          </p:nvPr>
        </p:nvSpPr>
        <p:spPr/>
        <p:txBody>
          <a:bodyPr/>
          <a:lstStyle/>
          <a:p>
            <a:r>
              <a:rPr lang="en-US"/>
              <a:t>Source Istio.io</a:t>
            </a:r>
            <a:endParaRPr lang="en-US" dirty="0"/>
          </a:p>
        </p:txBody>
      </p:sp>
    </p:spTree>
    <p:extLst>
      <p:ext uri="{BB962C8B-B14F-4D97-AF65-F5344CB8AC3E}">
        <p14:creationId xmlns:p14="http://schemas.microsoft.com/office/powerpoint/2010/main" val="18891555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97B872-FA63-614C-AE01-0AC9FB100114}"/>
              </a:ext>
            </a:extLst>
          </p:cNvPr>
          <p:cNvSpPr>
            <a:spLocks noGrp="1"/>
          </p:cNvSpPr>
          <p:nvPr>
            <p:ph type="title"/>
          </p:nvPr>
        </p:nvSpPr>
        <p:spPr/>
        <p:txBody>
          <a:bodyPr/>
          <a:lstStyle/>
          <a:p>
            <a:r>
              <a:rPr lang="en-US" dirty="0"/>
              <a:t>Galley</a:t>
            </a:r>
          </a:p>
        </p:txBody>
      </p:sp>
      <p:sp>
        <p:nvSpPr>
          <p:cNvPr id="3" name="Content Placeholder 2">
            <a:extLst>
              <a:ext uri="{FF2B5EF4-FFF2-40B4-BE49-F238E27FC236}">
                <a16:creationId xmlns:a16="http://schemas.microsoft.com/office/drawing/2014/main" id="{650DEA57-3156-4043-BC02-BC922AB44545}"/>
              </a:ext>
            </a:extLst>
          </p:cNvPr>
          <p:cNvSpPr>
            <a:spLocks noGrp="1"/>
          </p:cNvSpPr>
          <p:nvPr>
            <p:ph idx="1"/>
          </p:nvPr>
        </p:nvSpPr>
        <p:spPr/>
        <p:txBody>
          <a:bodyPr/>
          <a:lstStyle/>
          <a:p>
            <a:r>
              <a:rPr lang="en-US" dirty="0"/>
              <a:t>Galley validates user authored </a:t>
            </a:r>
            <a:r>
              <a:rPr lang="en-US" dirty="0" err="1"/>
              <a:t>Istio</a:t>
            </a:r>
            <a:r>
              <a:rPr lang="en-US" dirty="0"/>
              <a:t> API configuration on behalf of the other </a:t>
            </a:r>
            <a:r>
              <a:rPr lang="en-US" dirty="0" err="1"/>
              <a:t>Istio</a:t>
            </a:r>
            <a:r>
              <a:rPr lang="en-US" dirty="0"/>
              <a:t> control plane components.</a:t>
            </a:r>
          </a:p>
        </p:txBody>
      </p:sp>
      <p:sp>
        <p:nvSpPr>
          <p:cNvPr id="4" name="Footer Placeholder 3">
            <a:extLst>
              <a:ext uri="{FF2B5EF4-FFF2-40B4-BE49-F238E27FC236}">
                <a16:creationId xmlns:a16="http://schemas.microsoft.com/office/drawing/2014/main" id="{FB6EDB72-FCCB-AD48-A41D-3E6309588079}"/>
              </a:ext>
            </a:extLst>
          </p:cNvPr>
          <p:cNvSpPr>
            <a:spLocks noGrp="1"/>
          </p:cNvSpPr>
          <p:nvPr>
            <p:ph type="ftr" sz="quarter" idx="11"/>
          </p:nvPr>
        </p:nvSpPr>
        <p:spPr/>
        <p:txBody>
          <a:bodyPr/>
          <a:lstStyle/>
          <a:p>
            <a:r>
              <a:rPr lang="en-US"/>
              <a:t>Source Istio.io</a:t>
            </a:r>
            <a:endParaRPr lang="en-US" dirty="0"/>
          </a:p>
        </p:txBody>
      </p:sp>
    </p:spTree>
    <p:extLst>
      <p:ext uri="{BB962C8B-B14F-4D97-AF65-F5344CB8AC3E}">
        <p14:creationId xmlns:p14="http://schemas.microsoft.com/office/powerpoint/2010/main" val="1772797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5B2E60-5E6A-0241-BB34-DA2A47E83812}"/>
              </a:ext>
            </a:extLst>
          </p:cNvPr>
          <p:cNvSpPr>
            <a:spLocks noGrp="1"/>
          </p:cNvSpPr>
          <p:nvPr>
            <p:ph type="title"/>
          </p:nvPr>
        </p:nvSpPr>
        <p:spPr>
          <a:xfrm>
            <a:off x="668867" y="2487437"/>
            <a:ext cx="10515600" cy="1325563"/>
          </a:xfrm>
        </p:spPr>
        <p:txBody>
          <a:bodyPr/>
          <a:lstStyle/>
          <a:p>
            <a:pPr algn="ctr"/>
            <a:r>
              <a:rPr lang="en-US" dirty="0"/>
              <a:t>Traffic Management</a:t>
            </a:r>
          </a:p>
        </p:txBody>
      </p:sp>
    </p:spTree>
    <p:extLst>
      <p:ext uri="{BB962C8B-B14F-4D97-AF65-F5344CB8AC3E}">
        <p14:creationId xmlns:p14="http://schemas.microsoft.com/office/powerpoint/2010/main" val="15559113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EFCD6-6E31-9B40-A381-F7E251D4BC17}"/>
              </a:ext>
            </a:extLst>
          </p:cNvPr>
          <p:cNvSpPr>
            <a:spLocks noGrp="1"/>
          </p:cNvSpPr>
          <p:nvPr>
            <p:ph type="title"/>
          </p:nvPr>
        </p:nvSpPr>
        <p:spPr/>
        <p:txBody>
          <a:bodyPr/>
          <a:lstStyle/>
          <a:p>
            <a:r>
              <a:rPr lang="en-US" dirty="0"/>
              <a:t>Traffic Management</a:t>
            </a:r>
          </a:p>
        </p:txBody>
      </p:sp>
      <p:sp>
        <p:nvSpPr>
          <p:cNvPr id="3" name="Content Placeholder 2">
            <a:extLst>
              <a:ext uri="{FF2B5EF4-FFF2-40B4-BE49-F238E27FC236}">
                <a16:creationId xmlns:a16="http://schemas.microsoft.com/office/drawing/2014/main" id="{0491BE28-B4ED-8144-AB4F-6FB2753409E0}"/>
              </a:ext>
            </a:extLst>
          </p:cNvPr>
          <p:cNvSpPr>
            <a:spLocks noGrp="1"/>
          </p:cNvSpPr>
          <p:nvPr>
            <p:ph idx="1"/>
          </p:nvPr>
        </p:nvSpPr>
        <p:spPr/>
        <p:txBody>
          <a:bodyPr/>
          <a:lstStyle/>
          <a:p>
            <a:r>
              <a:rPr lang="en-AU" dirty="0"/>
              <a:t>Request routing</a:t>
            </a:r>
          </a:p>
          <a:p>
            <a:r>
              <a:rPr lang="en-AU" dirty="0"/>
              <a:t>Ingress and egress</a:t>
            </a:r>
          </a:p>
          <a:p>
            <a:r>
              <a:rPr lang="en-AU" dirty="0"/>
              <a:t>Discovery and load balancing</a:t>
            </a:r>
          </a:p>
          <a:p>
            <a:r>
              <a:rPr lang="en-AU" dirty="0"/>
              <a:t>Handling failures</a:t>
            </a:r>
          </a:p>
          <a:p>
            <a:r>
              <a:rPr lang="en-AU" dirty="0"/>
              <a:t>Fault injection</a:t>
            </a:r>
          </a:p>
          <a:p>
            <a:r>
              <a:rPr lang="en-AU" dirty="0"/>
              <a:t>Timeouts and retries</a:t>
            </a:r>
          </a:p>
          <a:p>
            <a:endParaRPr lang="en-US" dirty="0"/>
          </a:p>
        </p:txBody>
      </p:sp>
      <p:sp>
        <p:nvSpPr>
          <p:cNvPr id="4" name="Footer Placeholder 3">
            <a:extLst>
              <a:ext uri="{FF2B5EF4-FFF2-40B4-BE49-F238E27FC236}">
                <a16:creationId xmlns:a16="http://schemas.microsoft.com/office/drawing/2014/main" id="{ADEE94EC-3742-3747-B613-E30BC92A322C}"/>
              </a:ext>
            </a:extLst>
          </p:cNvPr>
          <p:cNvSpPr>
            <a:spLocks noGrp="1"/>
          </p:cNvSpPr>
          <p:nvPr>
            <p:ph type="ftr" sz="quarter" idx="11"/>
          </p:nvPr>
        </p:nvSpPr>
        <p:spPr/>
        <p:txBody>
          <a:bodyPr/>
          <a:lstStyle/>
          <a:p>
            <a:r>
              <a:rPr lang="en-US"/>
              <a:t>Source Istio.io</a:t>
            </a:r>
            <a:endParaRPr lang="en-US" dirty="0"/>
          </a:p>
        </p:txBody>
      </p:sp>
    </p:spTree>
    <p:extLst>
      <p:ext uri="{BB962C8B-B14F-4D97-AF65-F5344CB8AC3E}">
        <p14:creationId xmlns:p14="http://schemas.microsoft.com/office/powerpoint/2010/main" val="19119132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070550-572A-6844-85B3-2E6DBE3EC783}"/>
              </a:ext>
            </a:extLst>
          </p:cNvPr>
          <p:cNvSpPr>
            <a:spLocks noGrp="1"/>
          </p:cNvSpPr>
          <p:nvPr>
            <p:ph type="title"/>
          </p:nvPr>
        </p:nvSpPr>
        <p:spPr/>
        <p:txBody>
          <a:bodyPr/>
          <a:lstStyle/>
          <a:p>
            <a:r>
              <a:rPr lang="en-US" dirty="0"/>
              <a:t>Pilot and Envoy</a:t>
            </a:r>
          </a:p>
        </p:txBody>
      </p:sp>
      <p:sp>
        <p:nvSpPr>
          <p:cNvPr id="3" name="Content Placeholder 2">
            <a:extLst>
              <a:ext uri="{FF2B5EF4-FFF2-40B4-BE49-F238E27FC236}">
                <a16:creationId xmlns:a16="http://schemas.microsoft.com/office/drawing/2014/main" id="{E46A19D6-E410-104D-951D-2427D9E2DA94}"/>
              </a:ext>
            </a:extLst>
          </p:cNvPr>
          <p:cNvSpPr>
            <a:spLocks noGrp="1"/>
          </p:cNvSpPr>
          <p:nvPr>
            <p:ph idx="1"/>
          </p:nvPr>
        </p:nvSpPr>
        <p:spPr>
          <a:xfrm>
            <a:off x="838200" y="1825625"/>
            <a:ext cx="10515600" cy="1724971"/>
          </a:xfrm>
        </p:spPr>
        <p:txBody>
          <a:bodyPr>
            <a:normAutofit lnSpcReduction="10000"/>
          </a:bodyPr>
          <a:lstStyle/>
          <a:p>
            <a:r>
              <a:rPr lang="en-US" dirty="0"/>
              <a:t>Pilot manage and configure all the Envoy proxy instances deployed in a particular </a:t>
            </a:r>
            <a:r>
              <a:rPr lang="en-US" dirty="0" err="1"/>
              <a:t>Istio</a:t>
            </a:r>
            <a:r>
              <a:rPr lang="en-US" dirty="0"/>
              <a:t> service mesh</a:t>
            </a:r>
          </a:p>
          <a:p>
            <a:r>
              <a:rPr lang="en-AU" dirty="0"/>
              <a:t>Pilot is responsible for the lifecycle of Envoy instances deployed across the </a:t>
            </a:r>
            <a:r>
              <a:rPr lang="en-AU" dirty="0" err="1"/>
              <a:t>Istio</a:t>
            </a:r>
            <a:r>
              <a:rPr lang="en-AU" dirty="0"/>
              <a:t> service mesh</a:t>
            </a:r>
          </a:p>
        </p:txBody>
      </p:sp>
      <p:sp>
        <p:nvSpPr>
          <p:cNvPr id="4" name="Footer Placeholder 3">
            <a:extLst>
              <a:ext uri="{FF2B5EF4-FFF2-40B4-BE49-F238E27FC236}">
                <a16:creationId xmlns:a16="http://schemas.microsoft.com/office/drawing/2014/main" id="{016965DC-0E52-C548-8512-C05C79086382}"/>
              </a:ext>
            </a:extLst>
          </p:cNvPr>
          <p:cNvSpPr>
            <a:spLocks noGrp="1"/>
          </p:cNvSpPr>
          <p:nvPr>
            <p:ph type="ftr" sz="quarter" idx="11"/>
          </p:nvPr>
        </p:nvSpPr>
        <p:spPr/>
        <p:txBody>
          <a:bodyPr/>
          <a:lstStyle/>
          <a:p>
            <a:r>
              <a:rPr lang="en-US"/>
              <a:t>Source Istio.io</a:t>
            </a:r>
            <a:endParaRPr lang="en-US" dirty="0"/>
          </a:p>
        </p:txBody>
      </p:sp>
      <p:pic>
        <p:nvPicPr>
          <p:cNvPr id="6" name="Graphic 5">
            <a:extLst>
              <a:ext uri="{FF2B5EF4-FFF2-40B4-BE49-F238E27FC236}">
                <a16:creationId xmlns:a16="http://schemas.microsoft.com/office/drawing/2014/main" id="{44775C97-D3F4-FA41-8107-8130136E834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193277" y="3155950"/>
            <a:ext cx="4572000" cy="3200400"/>
          </a:xfrm>
          <a:prstGeom prst="rect">
            <a:avLst/>
          </a:prstGeom>
        </p:spPr>
      </p:pic>
    </p:spTree>
    <p:extLst>
      <p:ext uri="{BB962C8B-B14F-4D97-AF65-F5344CB8AC3E}">
        <p14:creationId xmlns:p14="http://schemas.microsoft.com/office/powerpoint/2010/main" val="24980721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AE5DA2-3692-384A-9D45-0A34BA3F513A}"/>
              </a:ext>
            </a:extLst>
          </p:cNvPr>
          <p:cNvSpPr>
            <a:spLocks noGrp="1"/>
          </p:cNvSpPr>
          <p:nvPr>
            <p:ph type="title"/>
          </p:nvPr>
        </p:nvSpPr>
        <p:spPr/>
        <p:txBody>
          <a:bodyPr/>
          <a:lstStyle/>
          <a:p>
            <a:r>
              <a:rPr lang="en-AU" dirty="0"/>
              <a:t>Request Routing</a:t>
            </a:r>
            <a:endParaRPr lang="en-US" dirty="0"/>
          </a:p>
        </p:txBody>
      </p:sp>
      <p:sp>
        <p:nvSpPr>
          <p:cNvPr id="4" name="Footer Placeholder 3">
            <a:extLst>
              <a:ext uri="{FF2B5EF4-FFF2-40B4-BE49-F238E27FC236}">
                <a16:creationId xmlns:a16="http://schemas.microsoft.com/office/drawing/2014/main" id="{4D0E45A8-0A76-1541-9DEC-17C376D28CFC}"/>
              </a:ext>
            </a:extLst>
          </p:cNvPr>
          <p:cNvSpPr>
            <a:spLocks noGrp="1"/>
          </p:cNvSpPr>
          <p:nvPr>
            <p:ph type="ftr" sz="quarter" idx="11"/>
          </p:nvPr>
        </p:nvSpPr>
        <p:spPr/>
        <p:txBody>
          <a:bodyPr/>
          <a:lstStyle/>
          <a:p>
            <a:r>
              <a:rPr lang="en-US"/>
              <a:t>Source Istio.io</a:t>
            </a:r>
            <a:endParaRPr lang="en-US" dirty="0"/>
          </a:p>
        </p:txBody>
      </p:sp>
      <p:pic>
        <p:nvPicPr>
          <p:cNvPr id="6" name="Graphic 5">
            <a:extLst>
              <a:ext uri="{FF2B5EF4-FFF2-40B4-BE49-F238E27FC236}">
                <a16:creationId xmlns:a16="http://schemas.microsoft.com/office/drawing/2014/main" id="{603B1A5E-34B4-4244-A87A-4DF7DB9C801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973421" y="1690688"/>
            <a:ext cx="4572000" cy="4572000"/>
          </a:xfrm>
          <a:prstGeom prst="rect">
            <a:avLst/>
          </a:prstGeom>
        </p:spPr>
      </p:pic>
    </p:spTree>
    <p:extLst>
      <p:ext uri="{BB962C8B-B14F-4D97-AF65-F5344CB8AC3E}">
        <p14:creationId xmlns:p14="http://schemas.microsoft.com/office/powerpoint/2010/main" val="27981821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AE5DA2-3692-384A-9D45-0A34BA3F513A}"/>
              </a:ext>
            </a:extLst>
          </p:cNvPr>
          <p:cNvSpPr>
            <a:spLocks noGrp="1"/>
          </p:cNvSpPr>
          <p:nvPr>
            <p:ph type="title"/>
          </p:nvPr>
        </p:nvSpPr>
        <p:spPr/>
        <p:txBody>
          <a:bodyPr/>
          <a:lstStyle/>
          <a:p>
            <a:r>
              <a:rPr lang="en-AU" dirty="0"/>
              <a:t>… Request Routing</a:t>
            </a:r>
            <a:endParaRPr lang="en-US" dirty="0"/>
          </a:p>
        </p:txBody>
      </p:sp>
      <p:sp>
        <p:nvSpPr>
          <p:cNvPr id="4" name="Footer Placeholder 3">
            <a:extLst>
              <a:ext uri="{FF2B5EF4-FFF2-40B4-BE49-F238E27FC236}">
                <a16:creationId xmlns:a16="http://schemas.microsoft.com/office/drawing/2014/main" id="{4D0E45A8-0A76-1541-9DEC-17C376D28CFC}"/>
              </a:ext>
            </a:extLst>
          </p:cNvPr>
          <p:cNvSpPr>
            <a:spLocks noGrp="1"/>
          </p:cNvSpPr>
          <p:nvPr>
            <p:ph type="ftr" sz="quarter" idx="11"/>
          </p:nvPr>
        </p:nvSpPr>
        <p:spPr/>
        <p:txBody>
          <a:bodyPr/>
          <a:lstStyle/>
          <a:p>
            <a:r>
              <a:rPr lang="en-US"/>
              <a:t>Source Istio.io</a:t>
            </a:r>
            <a:endParaRPr lang="en-US" dirty="0"/>
          </a:p>
        </p:txBody>
      </p:sp>
      <p:pic>
        <p:nvPicPr>
          <p:cNvPr id="5" name="Graphic 4">
            <a:extLst>
              <a:ext uri="{FF2B5EF4-FFF2-40B4-BE49-F238E27FC236}">
                <a16:creationId xmlns:a16="http://schemas.microsoft.com/office/drawing/2014/main" id="{12D2446C-4415-6E4F-B301-4B7118DB3E6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886067" y="1438775"/>
            <a:ext cx="6448686" cy="4836514"/>
          </a:xfrm>
          <a:prstGeom prst="rect">
            <a:avLst/>
          </a:prstGeom>
        </p:spPr>
      </p:pic>
    </p:spTree>
    <p:extLst>
      <p:ext uri="{BB962C8B-B14F-4D97-AF65-F5344CB8AC3E}">
        <p14:creationId xmlns:p14="http://schemas.microsoft.com/office/powerpoint/2010/main" val="38747278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14741A-C783-C544-9B27-4F31D2557BCA}"/>
              </a:ext>
            </a:extLst>
          </p:cNvPr>
          <p:cNvSpPr>
            <a:spLocks noGrp="1"/>
          </p:cNvSpPr>
          <p:nvPr>
            <p:ph type="title"/>
          </p:nvPr>
        </p:nvSpPr>
        <p:spPr/>
        <p:txBody>
          <a:bodyPr/>
          <a:lstStyle/>
          <a:p>
            <a:r>
              <a:rPr lang="en-AU" dirty="0"/>
              <a:t>Ingress and Egress</a:t>
            </a:r>
            <a:endParaRPr lang="en-US" dirty="0"/>
          </a:p>
        </p:txBody>
      </p:sp>
      <p:sp>
        <p:nvSpPr>
          <p:cNvPr id="4" name="Footer Placeholder 3">
            <a:extLst>
              <a:ext uri="{FF2B5EF4-FFF2-40B4-BE49-F238E27FC236}">
                <a16:creationId xmlns:a16="http://schemas.microsoft.com/office/drawing/2014/main" id="{2DDE0CEF-9793-C84F-9F8E-95270791402B}"/>
              </a:ext>
            </a:extLst>
          </p:cNvPr>
          <p:cNvSpPr>
            <a:spLocks noGrp="1"/>
          </p:cNvSpPr>
          <p:nvPr>
            <p:ph type="ftr" sz="quarter" idx="11"/>
          </p:nvPr>
        </p:nvSpPr>
        <p:spPr/>
        <p:txBody>
          <a:bodyPr/>
          <a:lstStyle/>
          <a:p>
            <a:r>
              <a:rPr lang="en-US"/>
              <a:t>Source Istio.io</a:t>
            </a:r>
            <a:endParaRPr lang="en-US" dirty="0"/>
          </a:p>
        </p:txBody>
      </p:sp>
      <p:pic>
        <p:nvPicPr>
          <p:cNvPr id="6" name="Graphic 5">
            <a:extLst>
              <a:ext uri="{FF2B5EF4-FFF2-40B4-BE49-F238E27FC236}">
                <a16:creationId xmlns:a16="http://schemas.microsoft.com/office/drawing/2014/main" id="{5A76CF90-798D-2E4E-9E11-77F6ECBAE03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553909" y="2057397"/>
            <a:ext cx="8051563" cy="3450670"/>
          </a:xfrm>
          <a:prstGeom prst="rect">
            <a:avLst/>
          </a:prstGeom>
        </p:spPr>
      </p:pic>
    </p:spTree>
    <p:extLst>
      <p:ext uri="{BB962C8B-B14F-4D97-AF65-F5344CB8AC3E}">
        <p14:creationId xmlns:p14="http://schemas.microsoft.com/office/powerpoint/2010/main" val="17118742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D8A34D-8368-AA4B-A33C-8D01CD22192A}"/>
              </a:ext>
            </a:extLst>
          </p:cNvPr>
          <p:cNvSpPr>
            <a:spLocks noGrp="1"/>
          </p:cNvSpPr>
          <p:nvPr>
            <p:ph type="title"/>
          </p:nvPr>
        </p:nvSpPr>
        <p:spPr/>
        <p:txBody>
          <a:bodyPr/>
          <a:lstStyle/>
          <a:p>
            <a:r>
              <a:rPr lang="en-AU" dirty="0"/>
              <a:t>Discovery and Load Balancing</a:t>
            </a:r>
            <a:endParaRPr lang="en-US" dirty="0"/>
          </a:p>
        </p:txBody>
      </p:sp>
      <p:sp>
        <p:nvSpPr>
          <p:cNvPr id="4" name="Footer Placeholder 3">
            <a:extLst>
              <a:ext uri="{FF2B5EF4-FFF2-40B4-BE49-F238E27FC236}">
                <a16:creationId xmlns:a16="http://schemas.microsoft.com/office/drawing/2014/main" id="{5037897E-2671-6B41-8D15-A34F78B0FC73}"/>
              </a:ext>
            </a:extLst>
          </p:cNvPr>
          <p:cNvSpPr>
            <a:spLocks noGrp="1"/>
          </p:cNvSpPr>
          <p:nvPr>
            <p:ph type="ftr" sz="quarter" idx="11"/>
          </p:nvPr>
        </p:nvSpPr>
        <p:spPr/>
        <p:txBody>
          <a:bodyPr/>
          <a:lstStyle/>
          <a:p>
            <a:r>
              <a:rPr lang="en-US"/>
              <a:t>Source Istio.io</a:t>
            </a:r>
            <a:endParaRPr lang="en-US" dirty="0"/>
          </a:p>
        </p:txBody>
      </p:sp>
      <p:pic>
        <p:nvPicPr>
          <p:cNvPr id="6" name="Graphic 5">
            <a:extLst>
              <a:ext uri="{FF2B5EF4-FFF2-40B4-BE49-F238E27FC236}">
                <a16:creationId xmlns:a16="http://schemas.microsoft.com/office/drawing/2014/main" id="{691FEDC2-7040-AF44-AB3A-C288FC31BDD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297393" y="1690688"/>
            <a:ext cx="5692925" cy="4554340"/>
          </a:xfrm>
          <a:prstGeom prst="rect">
            <a:avLst/>
          </a:prstGeom>
        </p:spPr>
      </p:pic>
    </p:spTree>
    <p:extLst>
      <p:ext uri="{BB962C8B-B14F-4D97-AF65-F5344CB8AC3E}">
        <p14:creationId xmlns:p14="http://schemas.microsoft.com/office/powerpoint/2010/main" val="40359449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4D0C18-1E51-414D-9FF3-43727D60A843}"/>
              </a:ext>
            </a:extLst>
          </p:cNvPr>
          <p:cNvSpPr>
            <a:spLocks noGrp="1"/>
          </p:cNvSpPr>
          <p:nvPr>
            <p:ph type="title"/>
          </p:nvPr>
        </p:nvSpPr>
        <p:spPr/>
        <p:txBody>
          <a:bodyPr/>
          <a:lstStyle/>
          <a:p>
            <a:r>
              <a:rPr lang="en-US" dirty="0"/>
              <a:t>What is </a:t>
            </a:r>
            <a:r>
              <a:rPr lang="en-US" dirty="0" err="1"/>
              <a:t>Istio</a:t>
            </a:r>
            <a:r>
              <a:rPr lang="en-US" dirty="0"/>
              <a:t>?</a:t>
            </a:r>
          </a:p>
        </p:txBody>
      </p:sp>
      <p:sp>
        <p:nvSpPr>
          <p:cNvPr id="3" name="Content Placeholder 2">
            <a:extLst>
              <a:ext uri="{FF2B5EF4-FFF2-40B4-BE49-F238E27FC236}">
                <a16:creationId xmlns:a16="http://schemas.microsoft.com/office/drawing/2014/main" id="{027E7546-9F0F-6348-ABFA-ADB61653B4F7}"/>
              </a:ext>
            </a:extLst>
          </p:cNvPr>
          <p:cNvSpPr>
            <a:spLocks noGrp="1"/>
          </p:cNvSpPr>
          <p:nvPr>
            <p:ph idx="1"/>
          </p:nvPr>
        </p:nvSpPr>
        <p:spPr/>
        <p:txBody>
          <a:bodyPr>
            <a:normAutofit/>
          </a:bodyPr>
          <a:lstStyle/>
          <a:p>
            <a:r>
              <a:rPr lang="en-US" dirty="0" err="1"/>
              <a:t>Istio</a:t>
            </a:r>
            <a:r>
              <a:rPr lang="en-US" dirty="0"/>
              <a:t> is an open source project designed to reduce complexity of deploying, managing, and monitoring microservices in service mesh</a:t>
            </a:r>
          </a:p>
          <a:p>
            <a:r>
              <a:rPr lang="en-US" dirty="0"/>
              <a:t>It is also a platform, including APIs that let it integrate into any logging platform, or telemetry or policy system. </a:t>
            </a:r>
          </a:p>
          <a:p>
            <a:r>
              <a:rPr lang="en-US" dirty="0" err="1"/>
              <a:t>Istio’s</a:t>
            </a:r>
            <a:r>
              <a:rPr lang="en-US" dirty="0"/>
              <a:t> diverse feature set lets you successfully, and efficiently, run a distributed microservice architecture, and provides a uniform way to secure, connect, and monitor microservices.</a:t>
            </a:r>
          </a:p>
        </p:txBody>
      </p:sp>
      <p:sp>
        <p:nvSpPr>
          <p:cNvPr id="5" name="Footer Placeholder 4">
            <a:extLst>
              <a:ext uri="{FF2B5EF4-FFF2-40B4-BE49-F238E27FC236}">
                <a16:creationId xmlns:a16="http://schemas.microsoft.com/office/drawing/2014/main" id="{016E0DD0-7EC3-3545-82F9-E64698ED6F30}"/>
              </a:ext>
            </a:extLst>
          </p:cNvPr>
          <p:cNvSpPr>
            <a:spLocks noGrp="1"/>
          </p:cNvSpPr>
          <p:nvPr>
            <p:ph type="ftr" sz="quarter" idx="11"/>
          </p:nvPr>
        </p:nvSpPr>
        <p:spPr/>
        <p:txBody>
          <a:bodyPr/>
          <a:lstStyle/>
          <a:p>
            <a:r>
              <a:rPr lang="en-US"/>
              <a:t>Source Istio.io</a:t>
            </a:r>
            <a:endParaRPr lang="en-US" dirty="0"/>
          </a:p>
        </p:txBody>
      </p:sp>
    </p:spTree>
    <p:extLst>
      <p:ext uri="{BB962C8B-B14F-4D97-AF65-F5344CB8AC3E}">
        <p14:creationId xmlns:p14="http://schemas.microsoft.com/office/powerpoint/2010/main" val="21962839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5B2E60-5E6A-0241-BB34-DA2A47E83812}"/>
              </a:ext>
            </a:extLst>
          </p:cNvPr>
          <p:cNvSpPr>
            <a:spLocks noGrp="1"/>
          </p:cNvSpPr>
          <p:nvPr>
            <p:ph type="title"/>
          </p:nvPr>
        </p:nvSpPr>
        <p:spPr>
          <a:xfrm>
            <a:off x="668867" y="2487437"/>
            <a:ext cx="10515600" cy="1325563"/>
          </a:xfrm>
        </p:spPr>
        <p:txBody>
          <a:bodyPr/>
          <a:lstStyle/>
          <a:p>
            <a:pPr algn="ctr"/>
            <a:r>
              <a:rPr lang="en-US" dirty="0"/>
              <a:t>Security</a:t>
            </a:r>
          </a:p>
        </p:txBody>
      </p:sp>
    </p:spTree>
    <p:extLst>
      <p:ext uri="{BB962C8B-B14F-4D97-AF65-F5344CB8AC3E}">
        <p14:creationId xmlns:p14="http://schemas.microsoft.com/office/powerpoint/2010/main" val="41711287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52378A-CC23-1E43-A907-E78AA3898D83}"/>
              </a:ext>
            </a:extLst>
          </p:cNvPr>
          <p:cNvSpPr>
            <a:spLocks noGrp="1"/>
          </p:cNvSpPr>
          <p:nvPr>
            <p:ph type="title"/>
          </p:nvPr>
        </p:nvSpPr>
        <p:spPr/>
        <p:txBody>
          <a:bodyPr/>
          <a:lstStyle/>
          <a:p>
            <a:r>
              <a:rPr lang="en-US" dirty="0"/>
              <a:t>Overview</a:t>
            </a:r>
          </a:p>
        </p:txBody>
      </p:sp>
      <p:sp>
        <p:nvSpPr>
          <p:cNvPr id="4" name="Footer Placeholder 3">
            <a:extLst>
              <a:ext uri="{FF2B5EF4-FFF2-40B4-BE49-F238E27FC236}">
                <a16:creationId xmlns:a16="http://schemas.microsoft.com/office/drawing/2014/main" id="{35912DA4-229D-C94D-A568-B9605A887A49}"/>
              </a:ext>
            </a:extLst>
          </p:cNvPr>
          <p:cNvSpPr>
            <a:spLocks noGrp="1"/>
          </p:cNvSpPr>
          <p:nvPr>
            <p:ph type="ftr" sz="quarter" idx="11"/>
          </p:nvPr>
        </p:nvSpPr>
        <p:spPr/>
        <p:txBody>
          <a:bodyPr/>
          <a:lstStyle/>
          <a:p>
            <a:r>
              <a:rPr lang="en-US"/>
              <a:t>Source Istio.io</a:t>
            </a:r>
            <a:endParaRPr lang="en-US" dirty="0"/>
          </a:p>
        </p:txBody>
      </p:sp>
      <p:pic>
        <p:nvPicPr>
          <p:cNvPr id="6" name="Graphic 5">
            <a:extLst>
              <a:ext uri="{FF2B5EF4-FFF2-40B4-BE49-F238E27FC236}">
                <a16:creationId xmlns:a16="http://schemas.microsoft.com/office/drawing/2014/main" id="{8D2DB689-B797-6148-AC35-E1DB9A26566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433689" y="1264975"/>
            <a:ext cx="9144000" cy="5143500"/>
          </a:xfrm>
          <a:prstGeom prst="rect">
            <a:avLst/>
          </a:prstGeom>
        </p:spPr>
      </p:pic>
    </p:spTree>
    <p:extLst>
      <p:ext uri="{BB962C8B-B14F-4D97-AF65-F5344CB8AC3E}">
        <p14:creationId xmlns:p14="http://schemas.microsoft.com/office/powerpoint/2010/main" val="7848443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EFEFDC-6AAA-8842-98CD-CC8507C5D17E}"/>
              </a:ext>
            </a:extLst>
          </p:cNvPr>
          <p:cNvSpPr>
            <a:spLocks noGrp="1"/>
          </p:cNvSpPr>
          <p:nvPr>
            <p:ph type="title"/>
          </p:nvPr>
        </p:nvSpPr>
        <p:spPr/>
        <p:txBody>
          <a:bodyPr/>
          <a:lstStyle/>
          <a:p>
            <a:r>
              <a:rPr lang="en-US" dirty="0"/>
              <a:t>Security Architecture</a:t>
            </a:r>
          </a:p>
        </p:txBody>
      </p:sp>
      <p:sp>
        <p:nvSpPr>
          <p:cNvPr id="3" name="Content Placeholder 2">
            <a:extLst>
              <a:ext uri="{FF2B5EF4-FFF2-40B4-BE49-F238E27FC236}">
                <a16:creationId xmlns:a16="http://schemas.microsoft.com/office/drawing/2014/main" id="{E339CF91-9E95-7B41-9F4F-9EC11D5C3FCF}"/>
              </a:ext>
            </a:extLst>
          </p:cNvPr>
          <p:cNvSpPr>
            <a:spLocks noGrp="1"/>
          </p:cNvSpPr>
          <p:nvPr>
            <p:ph idx="1"/>
          </p:nvPr>
        </p:nvSpPr>
        <p:spPr/>
        <p:txBody>
          <a:bodyPr>
            <a:normAutofit/>
          </a:bodyPr>
          <a:lstStyle/>
          <a:p>
            <a:pPr marL="0" indent="0">
              <a:buNone/>
            </a:pPr>
            <a:r>
              <a:rPr lang="en-US" dirty="0"/>
              <a:t>Security in </a:t>
            </a:r>
            <a:r>
              <a:rPr lang="en-US" dirty="0" err="1"/>
              <a:t>Istio</a:t>
            </a:r>
            <a:r>
              <a:rPr lang="en-US" dirty="0"/>
              <a:t> involves multiple components:</a:t>
            </a:r>
          </a:p>
          <a:p>
            <a:endParaRPr lang="en-US" dirty="0"/>
          </a:p>
          <a:p>
            <a:r>
              <a:rPr lang="en-US" b="1" dirty="0"/>
              <a:t>Citadel</a:t>
            </a:r>
            <a:r>
              <a:rPr lang="en-US" dirty="0"/>
              <a:t> for key and certificate management</a:t>
            </a:r>
          </a:p>
          <a:p>
            <a:r>
              <a:rPr lang="en-US" b="1" dirty="0"/>
              <a:t>Sidecar and perimeter proxies </a:t>
            </a:r>
            <a:r>
              <a:rPr lang="en-US" dirty="0"/>
              <a:t>to implement secure communication between clients and servers</a:t>
            </a:r>
          </a:p>
          <a:p>
            <a:r>
              <a:rPr lang="en-US" b="1" dirty="0"/>
              <a:t>Pilot</a:t>
            </a:r>
            <a:r>
              <a:rPr lang="en-US" dirty="0"/>
              <a:t> to distribute authentication policies and secure naming information to the proxies</a:t>
            </a:r>
          </a:p>
          <a:p>
            <a:r>
              <a:rPr lang="en-US" b="1" dirty="0"/>
              <a:t>Mixer</a:t>
            </a:r>
            <a:r>
              <a:rPr lang="en-US" dirty="0"/>
              <a:t> to manage authorization and auditing</a:t>
            </a:r>
          </a:p>
        </p:txBody>
      </p:sp>
      <p:sp>
        <p:nvSpPr>
          <p:cNvPr id="4" name="Footer Placeholder 3">
            <a:extLst>
              <a:ext uri="{FF2B5EF4-FFF2-40B4-BE49-F238E27FC236}">
                <a16:creationId xmlns:a16="http://schemas.microsoft.com/office/drawing/2014/main" id="{D9726A0E-05F9-4445-843D-2C98AC7E50AB}"/>
              </a:ext>
            </a:extLst>
          </p:cNvPr>
          <p:cNvSpPr>
            <a:spLocks noGrp="1"/>
          </p:cNvSpPr>
          <p:nvPr>
            <p:ph type="ftr" sz="quarter" idx="11"/>
          </p:nvPr>
        </p:nvSpPr>
        <p:spPr/>
        <p:txBody>
          <a:bodyPr/>
          <a:lstStyle/>
          <a:p>
            <a:r>
              <a:rPr lang="en-US"/>
              <a:t>Source Istio.io</a:t>
            </a:r>
            <a:endParaRPr lang="en-US" dirty="0"/>
          </a:p>
        </p:txBody>
      </p:sp>
    </p:spTree>
    <p:extLst>
      <p:ext uri="{BB962C8B-B14F-4D97-AF65-F5344CB8AC3E}">
        <p14:creationId xmlns:p14="http://schemas.microsoft.com/office/powerpoint/2010/main" val="17882408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F0DD01-F068-9A44-8463-E2BC077DEFD3}"/>
              </a:ext>
            </a:extLst>
          </p:cNvPr>
          <p:cNvSpPr>
            <a:spLocks noGrp="1"/>
          </p:cNvSpPr>
          <p:nvPr>
            <p:ph type="title"/>
          </p:nvPr>
        </p:nvSpPr>
        <p:spPr/>
        <p:txBody>
          <a:bodyPr/>
          <a:lstStyle/>
          <a:p>
            <a:r>
              <a:rPr lang="en-US" dirty="0"/>
              <a:t>Security Architecture</a:t>
            </a:r>
          </a:p>
        </p:txBody>
      </p:sp>
      <p:sp>
        <p:nvSpPr>
          <p:cNvPr id="4" name="Footer Placeholder 3">
            <a:extLst>
              <a:ext uri="{FF2B5EF4-FFF2-40B4-BE49-F238E27FC236}">
                <a16:creationId xmlns:a16="http://schemas.microsoft.com/office/drawing/2014/main" id="{B02044BE-2895-F14A-9270-E68C4EDD75DF}"/>
              </a:ext>
            </a:extLst>
          </p:cNvPr>
          <p:cNvSpPr>
            <a:spLocks noGrp="1"/>
          </p:cNvSpPr>
          <p:nvPr>
            <p:ph type="ftr" sz="quarter" idx="11"/>
          </p:nvPr>
        </p:nvSpPr>
        <p:spPr/>
        <p:txBody>
          <a:bodyPr/>
          <a:lstStyle/>
          <a:p>
            <a:r>
              <a:rPr lang="en-US"/>
              <a:t>Source Istio.io</a:t>
            </a:r>
            <a:endParaRPr lang="en-US" dirty="0"/>
          </a:p>
        </p:txBody>
      </p:sp>
      <p:pic>
        <p:nvPicPr>
          <p:cNvPr id="6" name="Graphic 5">
            <a:extLst>
              <a:ext uri="{FF2B5EF4-FFF2-40B4-BE49-F238E27FC236}">
                <a16:creationId xmlns:a16="http://schemas.microsoft.com/office/drawing/2014/main" id="{F482C36B-C9D2-594C-8C75-CB2ED52C6A7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524000" y="1241070"/>
            <a:ext cx="9144000" cy="5143500"/>
          </a:xfrm>
          <a:prstGeom prst="rect">
            <a:avLst/>
          </a:prstGeom>
        </p:spPr>
      </p:pic>
    </p:spTree>
    <p:extLst>
      <p:ext uri="{BB962C8B-B14F-4D97-AF65-F5344CB8AC3E}">
        <p14:creationId xmlns:p14="http://schemas.microsoft.com/office/powerpoint/2010/main" val="41529118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C1BAC1-81AF-0B44-B8CA-D0A211B96A8E}"/>
              </a:ext>
            </a:extLst>
          </p:cNvPr>
          <p:cNvSpPr>
            <a:spLocks noGrp="1"/>
          </p:cNvSpPr>
          <p:nvPr>
            <p:ph type="title"/>
          </p:nvPr>
        </p:nvSpPr>
        <p:spPr/>
        <p:txBody>
          <a:bodyPr/>
          <a:lstStyle/>
          <a:p>
            <a:r>
              <a:rPr lang="en-AU" dirty="0"/>
              <a:t>Authentication Architecture</a:t>
            </a:r>
            <a:endParaRPr lang="en-US" dirty="0"/>
          </a:p>
        </p:txBody>
      </p:sp>
      <p:sp>
        <p:nvSpPr>
          <p:cNvPr id="4" name="Footer Placeholder 3">
            <a:extLst>
              <a:ext uri="{FF2B5EF4-FFF2-40B4-BE49-F238E27FC236}">
                <a16:creationId xmlns:a16="http://schemas.microsoft.com/office/drawing/2014/main" id="{4AA7F13C-1C9F-D940-80B1-1FE186BEB882}"/>
              </a:ext>
            </a:extLst>
          </p:cNvPr>
          <p:cNvSpPr>
            <a:spLocks noGrp="1"/>
          </p:cNvSpPr>
          <p:nvPr>
            <p:ph type="ftr" sz="quarter" idx="11"/>
          </p:nvPr>
        </p:nvSpPr>
        <p:spPr/>
        <p:txBody>
          <a:bodyPr/>
          <a:lstStyle/>
          <a:p>
            <a:r>
              <a:rPr lang="en-US"/>
              <a:t>Source Istio.io</a:t>
            </a:r>
            <a:endParaRPr lang="en-US" dirty="0"/>
          </a:p>
        </p:txBody>
      </p:sp>
      <p:pic>
        <p:nvPicPr>
          <p:cNvPr id="6" name="Graphic 5">
            <a:extLst>
              <a:ext uri="{FF2B5EF4-FFF2-40B4-BE49-F238E27FC236}">
                <a16:creationId xmlns:a16="http://schemas.microsoft.com/office/drawing/2014/main" id="{F99A7FDA-BE62-F04E-AAF1-84E8D741BEB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798234" y="1530350"/>
            <a:ext cx="7196292" cy="4826000"/>
          </a:xfrm>
          <a:prstGeom prst="rect">
            <a:avLst/>
          </a:prstGeom>
        </p:spPr>
      </p:pic>
    </p:spTree>
    <p:extLst>
      <p:ext uri="{BB962C8B-B14F-4D97-AF65-F5344CB8AC3E}">
        <p14:creationId xmlns:p14="http://schemas.microsoft.com/office/powerpoint/2010/main" val="2257819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551970-D9EE-6D4F-BC24-A027EDDFC231}"/>
              </a:ext>
            </a:extLst>
          </p:cNvPr>
          <p:cNvSpPr>
            <a:spLocks noGrp="1"/>
          </p:cNvSpPr>
          <p:nvPr>
            <p:ph type="title"/>
          </p:nvPr>
        </p:nvSpPr>
        <p:spPr/>
        <p:txBody>
          <a:bodyPr/>
          <a:lstStyle/>
          <a:p>
            <a:r>
              <a:rPr lang="en-AU" dirty="0"/>
              <a:t>Authorization Architecture</a:t>
            </a:r>
            <a:endParaRPr lang="en-US" dirty="0"/>
          </a:p>
        </p:txBody>
      </p:sp>
      <p:sp>
        <p:nvSpPr>
          <p:cNvPr id="4" name="Footer Placeholder 3">
            <a:extLst>
              <a:ext uri="{FF2B5EF4-FFF2-40B4-BE49-F238E27FC236}">
                <a16:creationId xmlns:a16="http://schemas.microsoft.com/office/drawing/2014/main" id="{80CF8B6B-18DF-4B42-A7A2-2BA0505B4D47}"/>
              </a:ext>
            </a:extLst>
          </p:cNvPr>
          <p:cNvSpPr>
            <a:spLocks noGrp="1"/>
          </p:cNvSpPr>
          <p:nvPr>
            <p:ph type="ftr" sz="quarter" idx="11"/>
          </p:nvPr>
        </p:nvSpPr>
        <p:spPr/>
        <p:txBody>
          <a:bodyPr/>
          <a:lstStyle/>
          <a:p>
            <a:r>
              <a:rPr lang="en-US"/>
              <a:t>Source Istio.io</a:t>
            </a:r>
            <a:endParaRPr lang="en-US" dirty="0"/>
          </a:p>
        </p:txBody>
      </p:sp>
      <p:pic>
        <p:nvPicPr>
          <p:cNvPr id="6" name="Graphic 5">
            <a:extLst>
              <a:ext uri="{FF2B5EF4-FFF2-40B4-BE49-F238E27FC236}">
                <a16:creationId xmlns:a16="http://schemas.microsoft.com/office/drawing/2014/main" id="{DB3E5012-3EBC-C94C-8F43-D0EF83B720B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189111" y="1442155"/>
            <a:ext cx="5785555" cy="4628444"/>
          </a:xfrm>
          <a:prstGeom prst="rect">
            <a:avLst/>
          </a:prstGeom>
        </p:spPr>
      </p:pic>
    </p:spTree>
    <p:extLst>
      <p:ext uri="{BB962C8B-B14F-4D97-AF65-F5344CB8AC3E}">
        <p14:creationId xmlns:p14="http://schemas.microsoft.com/office/powerpoint/2010/main" val="7420228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5B2E60-5E6A-0241-BB34-DA2A47E83812}"/>
              </a:ext>
            </a:extLst>
          </p:cNvPr>
          <p:cNvSpPr>
            <a:spLocks noGrp="1"/>
          </p:cNvSpPr>
          <p:nvPr>
            <p:ph type="title"/>
          </p:nvPr>
        </p:nvSpPr>
        <p:spPr>
          <a:xfrm>
            <a:off x="668867" y="2487437"/>
            <a:ext cx="10515600" cy="1325563"/>
          </a:xfrm>
        </p:spPr>
        <p:txBody>
          <a:bodyPr>
            <a:normAutofit/>
          </a:bodyPr>
          <a:lstStyle/>
          <a:p>
            <a:pPr algn="ctr"/>
            <a:r>
              <a:rPr lang="en-AU" dirty="0"/>
              <a:t>Policies and Telemetry</a:t>
            </a:r>
            <a:endParaRPr lang="en-US" dirty="0"/>
          </a:p>
        </p:txBody>
      </p:sp>
    </p:spTree>
    <p:extLst>
      <p:ext uri="{BB962C8B-B14F-4D97-AF65-F5344CB8AC3E}">
        <p14:creationId xmlns:p14="http://schemas.microsoft.com/office/powerpoint/2010/main" val="23592010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528AE4-9C44-3848-BC8C-5911B0046FD1}"/>
              </a:ext>
            </a:extLst>
          </p:cNvPr>
          <p:cNvSpPr>
            <a:spLocks noGrp="1"/>
          </p:cNvSpPr>
          <p:nvPr>
            <p:ph type="title"/>
          </p:nvPr>
        </p:nvSpPr>
        <p:spPr/>
        <p:txBody>
          <a:bodyPr/>
          <a:lstStyle/>
          <a:p>
            <a:r>
              <a:rPr lang="en-AU" dirty="0"/>
              <a:t>Mixer Topology</a:t>
            </a:r>
            <a:endParaRPr lang="en-US" dirty="0"/>
          </a:p>
        </p:txBody>
      </p:sp>
      <p:sp>
        <p:nvSpPr>
          <p:cNvPr id="4" name="Footer Placeholder 3">
            <a:extLst>
              <a:ext uri="{FF2B5EF4-FFF2-40B4-BE49-F238E27FC236}">
                <a16:creationId xmlns:a16="http://schemas.microsoft.com/office/drawing/2014/main" id="{A1C184B0-A4A8-CA4A-82DE-14330849349E}"/>
              </a:ext>
            </a:extLst>
          </p:cNvPr>
          <p:cNvSpPr>
            <a:spLocks noGrp="1"/>
          </p:cNvSpPr>
          <p:nvPr>
            <p:ph type="ftr" sz="quarter" idx="11"/>
          </p:nvPr>
        </p:nvSpPr>
        <p:spPr/>
        <p:txBody>
          <a:bodyPr/>
          <a:lstStyle/>
          <a:p>
            <a:r>
              <a:rPr lang="en-US"/>
              <a:t>Source Istio.io</a:t>
            </a:r>
            <a:endParaRPr lang="en-US" dirty="0"/>
          </a:p>
        </p:txBody>
      </p:sp>
      <p:pic>
        <p:nvPicPr>
          <p:cNvPr id="6" name="Graphic 5">
            <a:extLst>
              <a:ext uri="{FF2B5EF4-FFF2-40B4-BE49-F238E27FC236}">
                <a16:creationId xmlns:a16="http://schemas.microsoft.com/office/drawing/2014/main" id="{270706E5-B05B-1945-99FA-2F762DC0225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043288" y="1270564"/>
            <a:ext cx="6931378" cy="4851965"/>
          </a:xfrm>
          <a:prstGeom prst="rect">
            <a:avLst/>
          </a:prstGeom>
        </p:spPr>
      </p:pic>
    </p:spTree>
    <p:extLst>
      <p:ext uri="{BB962C8B-B14F-4D97-AF65-F5344CB8AC3E}">
        <p14:creationId xmlns:p14="http://schemas.microsoft.com/office/powerpoint/2010/main" val="35114938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8B273C-21BF-4941-A22F-E1CA03CF2836}"/>
              </a:ext>
            </a:extLst>
          </p:cNvPr>
          <p:cNvSpPr>
            <a:spLocks noGrp="1"/>
          </p:cNvSpPr>
          <p:nvPr>
            <p:ph type="title"/>
          </p:nvPr>
        </p:nvSpPr>
        <p:spPr/>
        <p:txBody>
          <a:bodyPr/>
          <a:lstStyle/>
          <a:p>
            <a:r>
              <a:rPr lang="en-US" dirty="0"/>
              <a:t>Monitoring Tools</a:t>
            </a:r>
          </a:p>
        </p:txBody>
      </p:sp>
      <p:sp>
        <p:nvSpPr>
          <p:cNvPr id="3" name="Content Placeholder 2">
            <a:extLst>
              <a:ext uri="{FF2B5EF4-FFF2-40B4-BE49-F238E27FC236}">
                <a16:creationId xmlns:a16="http://schemas.microsoft.com/office/drawing/2014/main" id="{7F4C9DFE-CB17-9F4B-B6E8-1E765092B9A0}"/>
              </a:ext>
            </a:extLst>
          </p:cNvPr>
          <p:cNvSpPr>
            <a:spLocks noGrp="1"/>
          </p:cNvSpPr>
          <p:nvPr>
            <p:ph idx="1"/>
          </p:nvPr>
        </p:nvSpPr>
        <p:spPr/>
        <p:txBody>
          <a:bodyPr>
            <a:normAutofit fontScale="92500" lnSpcReduction="10000"/>
          </a:bodyPr>
          <a:lstStyle/>
          <a:p>
            <a:r>
              <a:rPr lang="en-AU" dirty="0"/>
              <a:t>Jaeger</a:t>
            </a:r>
          </a:p>
          <a:p>
            <a:r>
              <a:rPr lang="en-AU" dirty="0"/>
              <a:t>Prometheus</a:t>
            </a:r>
          </a:p>
          <a:p>
            <a:r>
              <a:rPr lang="en-AU" dirty="0"/>
              <a:t>Grafana</a:t>
            </a:r>
          </a:p>
          <a:p>
            <a:r>
              <a:rPr lang="en-AU" dirty="0"/>
              <a:t>Service Graph</a:t>
            </a:r>
          </a:p>
          <a:p>
            <a:pPr lvl="1"/>
            <a:r>
              <a:rPr lang="en-US" b="1" dirty="0" err="1"/>
              <a:t>forcegraph</a:t>
            </a:r>
            <a:r>
              <a:rPr lang="en-US" dirty="0"/>
              <a:t> </a:t>
            </a:r>
          </a:p>
          <a:p>
            <a:pPr lvl="1"/>
            <a:r>
              <a:rPr lang="en-AU" b="1" dirty="0" err="1"/>
              <a:t>Dotviz</a:t>
            </a:r>
            <a:r>
              <a:rPr lang="en-AU" dirty="0"/>
              <a:t> -  is a static </a:t>
            </a:r>
            <a:r>
              <a:rPr lang="en-AU" dirty="0" err="1"/>
              <a:t>Graphviz</a:t>
            </a:r>
            <a:r>
              <a:rPr lang="en-AU" dirty="0"/>
              <a:t> visualization</a:t>
            </a:r>
          </a:p>
          <a:p>
            <a:pPr lvl="1"/>
            <a:r>
              <a:rPr lang="en-AU" b="1" dirty="0" err="1"/>
              <a:t>Dotgraph</a:t>
            </a:r>
            <a:r>
              <a:rPr lang="en-AU" dirty="0"/>
              <a:t> - </a:t>
            </a:r>
            <a:r>
              <a:rPr lang="en-AU" dirty="0" err="1"/>
              <a:t>rovides</a:t>
            </a:r>
            <a:r>
              <a:rPr lang="en-AU" dirty="0"/>
              <a:t> a DOT serialization</a:t>
            </a:r>
          </a:p>
          <a:p>
            <a:pPr lvl="1"/>
            <a:r>
              <a:rPr lang="en-AU" b="1" dirty="0"/>
              <a:t>D3graph</a:t>
            </a:r>
            <a:r>
              <a:rPr lang="en-AU" dirty="0"/>
              <a:t> - provides a JSON serialization for D3 visualization</a:t>
            </a:r>
          </a:p>
          <a:p>
            <a:pPr lvl="1"/>
            <a:r>
              <a:rPr lang="en-AU" b="1" dirty="0"/>
              <a:t>graph</a:t>
            </a:r>
            <a:r>
              <a:rPr lang="en-AU" dirty="0"/>
              <a:t> - provides a generic JSON serialization</a:t>
            </a:r>
          </a:p>
          <a:p>
            <a:r>
              <a:rPr lang="en-AU" dirty="0"/>
              <a:t>Weave Scope</a:t>
            </a:r>
          </a:p>
          <a:p>
            <a:r>
              <a:rPr lang="en-AU" dirty="0"/>
              <a:t>Logging with </a:t>
            </a:r>
            <a:r>
              <a:rPr lang="en-AU" b="1" dirty="0" err="1"/>
              <a:t>Fluentd</a:t>
            </a:r>
            <a:endParaRPr lang="en-AU" b="1" dirty="0"/>
          </a:p>
        </p:txBody>
      </p:sp>
      <p:sp>
        <p:nvSpPr>
          <p:cNvPr id="4" name="Footer Placeholder 3">
            <a:extLst>
              <a:ext uri="{FF2B5EF4-FFF2-40B4-BE49-F238E27FC236}">
                <a16:creationId xmlns:a16="http://schemas.microsoft.com/office/drawing/2014/main" id="{F2982D03-3EC7-1F40-B399-A082639DAABC}"/>
              </a:ext>
            </a:extLst>
          </p:cNvPr>
          <p:cNvSpPr>
            <a:spLocks noGrp="1"/>
          </p:cNvSpPr>
          <p:nvPr>
            <p:ph type="ftr" sz="quarter" idx="11"/>
          </p:nvPr>
        </p:nvSpPr>
        <p:spPr/>
        <p:txBody>
          <a:bodyPr/>
          <a:lstStyle/>
          <a:p>
            <a:r>
              <a:rPr lang="en-US"/>
              <a:t>Source Istio.io</a:t>
            </a:r>
            <a:endParaRPr lang="en-US" dirty="0"/>
          </a:p>
        </p:txBody>
      </p:sp>
    </p:spTree>
    <p:extLst>
      <p:ext uri="{BB962C8B-B14F-4D97-AF65-F5344CB8AC3E}">
        <p14:creationId xmlns:p14="http://schemas.microsoft.com/office/powerpoint/2010/main" val="9393029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8B273C-21BF-4941-A22F-E1CA03CF2836}"/>
              </a:ext>
            </a:extLst>
          </p:cNvPr>
          <p:cNvSpPr>
            <a:spLocks noGrp="1"/>
          </p:cNvSpPr>
          <p:nvPr>
            <p:ph type="title"/>
          </p:nvPr>
        </p:nvSpPr>
        <p:spPr/>
        <p:txBody>
          <a:bodyPr/>
          <a:lstStyle/>
          <a:p>
            <a:r>
              <a:rPr lang="en-US" dirty="0"/>
              <a:t>Cloud Foundry Future</a:t>
            </a:r>
          </a:p>
        </p:txBody>
      </p:sp>
      <p:sp>
        <p:nvSpPr>
          <p:cNvPr id="3" name="Content Placeholder 2">
            <a:extLst>
              <a:ext uri="{FF2B5EF4-FFF2-40B4-BE49-F238E27FC236}">
                <a16:creationId xmlns:a16="http://schemas.microsoft.com/office/drawing/2014/main" id="{7F4C9DFE-CB17-9F4B-B6E8-1E765092B9A0}"/>
              </a:ext>
            </a:extLst>
          </p:cNvPr>
          <p:cNvSpPr>
            <a:spLocks noGrp="1"/>
          </p:cNvSpPr>
          <p:nvPr>
            <p:ph idx="1"/>
          </p:nvPr>
        </p:nvSpPr>
        <p:spPr/>
        <p:txBody>
          <a:bodyPr>
            <a:normAutofit fontScale="77500" lnSpcReduction="20000"/>
          </a:bodyPr>
          <a:lstStyle/>
          <a:p>
            <a:r>
              <a:rPr lang="en-AU" dirty="0"/>
              <a:t>Cloud Foundry runs on Kubernetes instead of BOSH</a:t>
            </a:r>
          </a:p>
          <a:p>
            <a:r>
              <a:rPr lang="en-AU" dirty="0"/>
              <a:t>Cloud Foundry inject the Envoy side car proxy to the app pod (previously app container on </a:t>
            </a:r>
            <a:r>
              <a:rPr lang="en-AU" dirty="0" err="1"/>
              <a:t>cf</a:t>
            </a:r>
            <a:r>
              <a:rPr lang="en-AU" dirty="0"/>
              <a:t> push)</a:t>
            </a:r>
          </a:p>
          <a:p>
            <a:r>
              <a:rPr lang="en-AU" dirty="0" err="1"/>
              <a:t>Istio</a:t>
            </a:r>
            <a:r>
              <a:rPr lang="en-AU" dirty="0"/>
              <a:t> </a:t>
            </a:r>
            <a:r>
              <a:rPr lang="en-AU" dirty="0" err="1"/>
              <a:t>mTLS</a:t>
            </a:r>
            <a:r>
              <a:rPr lang="en-AU" dirty="0"/>
              <a:t> support between pods </a:t>
            </a:r>
          </a:p>
          <a:p>
            <a:r>
              <a:rPr lang="en-AU" dirty="0"/>
              <a:t>Cloud Foundry will manage and rotate </a:t>
            </a:r>
            <a:r>
              <a:rPr lang="en-AU" dirty="0" err="1"/>
              <a:t>mTLS</a:t>
            </a:r>
            <a:r>
              <a:rPr lang="en-AU" dirty="0"/>
              <a:t> certs </a:t>
            </a:r>
          </a:p>
          <a:p>
            <a:r>
              <a:rPr lang="en-AU" dirty="0"/>
              <a:t>North-South and </a:t>
            </a:r>
            <a:r>
              <a:rPr lang="en-AU" dirty="0" err="1"/>
              <a:t>Eash</a:t>
            </a:r>
            <a:r>
              <a:rPr lang="en-AU" dirty="0"/>
              <a:t>-West traffic </a:t>
            </a:r>
          </a:p>
          <a:p>
            <a:r>
              <a:rPr lang="en-AU" dirty="0" err="1"/>
              <a:t>Istio</a:t>
            </a:r>
            <a:r>
              <a:rPr lang="en-AU" dirty="0"/>
              <a:t> weighted routing feature through manifest file directly. This will ease blue-green and avoid managing the app instances to increase or decrease traffic.</a:t>
            </a:r>
          </a:p>
          <a:p>
            <a:r>
              <a:rPr lang="en-AU" dirty="0" err="1"/>
              <a:t>Istio</a:t>
            </a:r>
            <a:r>
              <a:rPr lang="en-AU" dirty="0"/>
              <a:t> and Envoy will replace existing routing components </a:t>
            </a:r>
            <a:r>
              <a:rPr lang="en-AU" dirty="0" err="1"/>
              <a:t>Gorouter</a:t>
            </a:r>
            <a:r>
              <a:rPr lang="en-AU" dirty="0"/>
              <a:t>, NATS, TCP Router, and the Routing API.</a:t>
            </a:r>
          </a:p>
          <a:p>
            <a:r>
              <a:rPr lang="en-AU" dirty="0"/>
              <a:t>Envoy side car proxy will take over the client side load balancing </a:t>
            </a:r>
          </a:p>
          <a:p>
            <a:r>
              <a:rPr lang="en-AU" dirty="0" err="1"/>
              <a:t>Istio</a:t>
            </a:r>
            <a:r>
              <a:rPr lang="en-AU" dirty="0"/>
              <a:t> based application security policies </a:t>
            </a:r>
          </a:p>
          <a:p>
            <a:r>
              <a:rPr lang="en-AU" dirty="0"/>
              <a:t>https://</a:t>
            </a:r>
            <a:r>
              <a:rPr lang="en-AU" dirty="0" err="1"/>
              <a:t>github.com</a:t>
            </a:r>
            <a:r>
              <a:rPr lang="en-AU" dirty="0"/>
              <a:t>/</a:t>
            </a:r>
            <a:r>
              <a:rPr lang="en-AU" dirty="0" err="1"/>
              <a:t>cloudfoundry</a:t>
            </a:r>
            <a:r>
              <a:rPr lang="en-AU" dirty="0"/>
              <a:t>/</a:t>
            </a:r>
            <a:r>
              <a:rPr lang="en-AU" dirty="0" err="1"/>
              <a:t>istio</a:t>
            </a:r>
            <a:r>
              <a:rPr lang="en-AU" dirty="0"/>
              <a:t>-release</a:t>
            </a:r>
          </a:p>
          <a:p>
            <a:endParaRPr lang="en-AU" dirty="0"/>
          </a:p>
          <a:p>
            <a:endParaRPr lang="en-AU" dirty="0"/>
          </a:p>
        </p:txBody>
      </p:sp>
      <p:sp>
        <p:nvSpPr>
          <p:cNvPr id="4" name="Footer Placeholder 3">
            <a:extLst>
              <a:ext uri="{FF2B5EF4-FFF2-40B4-BE49-F238E27FC236}">
                <a16:creationId xmlns:a16="http://schemas.microsoft.com/office/drawing/2014/main" id="{F2982D03-3EC7-1F40-B399-A082639DAABC}"/>
              </a:ext>
            </a:extLst>
          </p:cNvPr>
          <p:cNvSpPr>
            <a:spLocks noGrp="1"/>
          </p:cNvSpPr>
          <p:nvPr>
            <p:ph type="ftr" sz="quarter" idx="11"/>
          </p:nvPr>
        </p:nvSpPr>
        <p:spPr/>
        <p:txBody>
          <a:bodyPr/>
          <a:lstStyle/>
          <a:p>
            <a:r>
              <a:rPr lang="en-US" dirty="0"/>
              <a:t>Source </a:t>
            </a:r>
            <a:r>
              <a:rPr lang="en-US" dirty="0" err="1"/>
              <a:t>pivotal.io</a:t>
            </a:r>
            <a:endParaRPr lang="en-US" dirty="0"/>
          </a:p>
        </p:txBody>
      </p:sp>
    </p:spTree>
    <p:extLst>
      <p:ext uri="{BB962C8B-B14F-4D97-AF65-F5344CB8AC3E}">
        <p14:creationId xmlns:p14="http://schemas.microsoft.com/office/powerpoint/2010/main" val="429912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4D0C18-1E51-414D-9FF3-43727D60A843}"/>
              </a:ext>
            </a:extLst>
          </p:cNvPr>
          <p:cNvSpPr>
            <a:spLocks noGrp="1"/>
          </p:cNvSpPr>
          <p:nvPr>
            <p:ph type="title"/>
          </p:nvPr>
        </p:nvSpPr>
        <p:spPr/>
        <p:txBody>
          <a:bodyPr/>
          <a:lstStyle/>
          <a:p>
            <a:r>
              <a:rPr lang="en-US" dirty="0"/>
              <a:t>…What is </a:t>
            </a:r>
            <a:r>
              <a:rPr lang="en-US" dirty="0" err="1"/>
              <a:t>Istio</a:t>
            </a:r>
            <a:r>
              <a:rPr lang="en-US" dirty="0"/>
              <a:t>?</a:t>
            </a:r>
          </a:p>
        </p:txBody>
      </p:sp>
      <p:sp>
        <p:nvSpPr>
          <p:cNvPr id="3" name="Content Placeholder 2">
            <a:extLst>
              <a:ext uri="{FF2B5EF4-FFF2-40B4-BE49-F238E27FC236}">
                <a16:creationId xmlns:a16="http://schemas.microsoft.com/office/drawing/2014/main" id="{027E7546-9F0F-6348-ABFA-ADB61653B4F7}"/>
              </a:ext>
            </a:extLst>
          </p:cNvPr>
          <p:cNvSpPr>
            <a:spLocks noGrp="1"/>
          </p:cNvSpPr>
          <p:nvPr>
            <p:ph idx="1"/>
          </p:nvPr>
        </p:nvSpPr>
        <p:spPr/>
        <p:txBody>
          <a:bodyPr>
            <a:normAutofit/>
          </a:bodyPr>
          <a:lstStyle/>
          <a:p>
            <a:r>
              <a:rPr lang="en-US" dirty="0" err="1"/>
              <a:t>Istio</a:t>
            </a:r>
            <a:r>
              <a:rPr lang="en-US" dirty="0"/>
              <a:t> makes it easy to create a network of deployed services with load balancing, service-to-service authentication, monitoring, and more, without any changes in service code. </a:t>
            </a:r>
          </a:p>
          <a:p>
            <a:r>
              <a:rPr lang="en-US" dirty="0"/>
              <a:t>You add </a:t>
            </a:r>
            <a:r>
              <a:rPr lang="en-US" dirty="0" err="1"/>
              <a:t>Istio</a:t>
            </a:r>
            <a:r>
              <a:rPr lang="en-US" dirty="0"/>
              <a:t> support to services by deploying a special sidecar proxy throughout your environment that intercepts all network communication between microservices, then configure and manage </a:t>
            </a:r>
            <a:r>
              <a:rPr lang="en-US" dirty="0" err="1"/>
              <a:t>Istio</a:t>
            </a:r>
            <a:r>
              <a:rPr lang="en-US" dirty="0"/>
              <a:t> using its control plane functionality.</a:t>
            </a:r>
          </a:p>
          <a:p>
            <a:endParaRPr lang="en-US" dirty="0"/>
          </a:p>
          <a:p>
            <a:endParaRPr lang="en-US" dirty="0"/>
          </a:p>
        </p:txBody>
      </p:sp>
      <p:sp>
        <p:nvSpPr>
          <p:cNvPr id="5" name="Footer Placeholder 4">
            <a:extLst>
              <a:ext uri="{FF2B5EF4-FFF2-40B4-BE49-F238E27FC236}">
                <a16:creationId xmlns:a16="http://schemas.microsoft.com/office/drawing/2014/main" id="{A387AFE7-26FB-FD49-A16E-83EEC992E0EE}"/>
              </a:ext>
            </a:extLst>
          </p:cNvPr>
          <p:cNvSpPr>
            <a:spLocks noGrp="1"/>
          </p:cNvSpPr>
          <p:nvPr>
            <p:ph type="ftr" sz="quarter" idx="11"/>
          </p:nvPr>
        </p:nvSpPr>
        <p:spPr/>
        <p:txBody>
          <a:bodyPr/>
          <a:lstStyle/>
          <a:p>
            <a:r>
              <a:rPr lang="en-US"/>
              <a:t>Source Istio.io</a:t>
            </a:r>
            <a:endParaRPr lang="en-US" dirty="0"/>
          </a:p>
        </p:txBody>
      </p:sp>
    </p:spTree>
    <p:extLst>
      <p:ext uri="{BB962C8B-B14F-4D97-AF65-F5344CB8AC3E}">
        <p14:creationId xmlns:p14="http://schemas.microsoft.com/office/powerpoint/2010/main" val="10900223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BC2871-A4E8-4942-905B-551CE7FB71C4}"/>
              </a:ext>
            </a:extLst>
          </p:cNvPr>
          <p:cNvSpPr>
            <a:spLocks noGrp="1"/>
          </p:cNvSpPr>
          <p:nvPr>
            <p:ph type="title"/>
          </p:nvPr>
        </p:nvSpPr>
        <p:spPr/>
        <p:txBody>
          <a:bodyPr/>
          <a:lstStyle/>
          <a:p>
            <a:r>
              <a:rPr lang="en-US" dirty="0"/>
              <a:t>What is Service Mesh?</a:t>
            </a:r>
          </a:p>
        </p:txBody>
      </p:sp>
      <p:sp>
        <p:nvSpPr>
          <p:cNvPr id="3" name="Content Placeholder 2">
            <a:extLst>
              <a:ext uri="{FF2B5EF4-FFF2-40B4-BE49-F238E27FC236}">
                <a16:creationId xmlns:a16="http://schemas.microsoft.com/office/drawing/2014/main" id="{69C4FC74-A357-3C46-8857-D665757280C6}"/>
              </a:ext>
            </a:extLst>
          </p:cNvPr>
          <p:cNvSpPr>
            <a:spLocks noGrp="1"/>
          </p:cNvSpPr>
          <p:nvPr>
            <p:ph idx="1"/>
          </p:nvPr>
        </p:nvSpPr>
        <p:spPr>
          <a:xfrm>
            <a:off x="1141412" y="1792287"/>
            <a:ext cx="9905999" cy="581262"/>
          </a:xfrm>
        </p:spPr>
        <p:txBody>
          <a:bodyPr>
            <a:normAutofit fontScale="85000" lnSpcReduction="10000"/>
          </a:bodyPr>
          <a:lstStyle/>
          <a:p>
            <a:r>
              <a:rPr lang="en-US" dirty="0"/>
              <a:t>Service Mesh is the network of microservices that make an applications</a:t>
            </a:r>
          </a:p>
        </p:txBody>
      </p:sp>
      <p:pic>
        <p:nvPicPr>
          <p:cNvPr id="5" name="Picture 4">
            <a:extLst>
              <a:ext uri="{FF2B5EF4-FFF2-40B4-BE49-F238E27FC236}">
                <a16:creationId xmlns:a16="http://schemas.microsoft.com/office/drawing/2014/main" id="{99B9D564-5267-F04D-B1D5-6C338958CF2C}"/>
              </a:ext>
            </a:extLst>
          </p:cNvPr>
          <p:cNvPicPr>
            <a:picLocks noChangeAspect="1"/>
          </p:cNvPicPr>
          <p:nvPr/>
        </p:nvPicPr>
        <p:blipFill>
          <a:blip r:embed="rId2"/>
          <a:stretch>
            <a:fillRect/>
          </a:stretch>
        </p:blipFill>
        <p:spPr>
          <a:xfrm>
            <a:off x="3120011" y="2582828"/>
            <a:ext cx="5479240" cy="4061165"/>
          </a:xfrm>
          <a:prstGeom prst="rect">
            <a:avLst/>
          </a:prstGeom>
        </p:spPr>
      </p:pic>
    </p:spTree>
    <p:extLst>
      <p:ext uri="{BB962C8B-B14F-4D97-AF65-F5344CB8AC3E}">
        <p14:creationId xmlns:p14="http://schemas.microsoft.com/office/powerpoint/2010/main" val="24997137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DFBDF4-BC66-BD47-96E2-68BEDF85B257}"/>
              </a:ext>
            </a:extLst>
          </p:cNvPr>
          <p:cNvSpPr>
            <a:spLocks noGrp="1"/>
          </p:cNvSpPr>
          <p:nvPr>
            <p:ph type="title"/>
          </p:nvPr>
        </p:nvSpPr>
        <p:spPr/>
        <p:txBody>
          <a:bodyPr/>
          <a:lstStyle/>
          <a:p>
            <a:r>
              <a:rPr lang="en-US" dirty="0"/>
              <a:t>Core Features</a:t>
            </a:r>
          </a:p>
        </p:txBody>
      </p:sp>
      <p:sp>
        <p:nvSpPr>
          <p:cNvPr id="3" name="Content Placeholder 2">
            <a:extLst>
              <a:ext uri="{FF2B5EF4-FFF2-40B4-BE49-F238E27FC236}">
                <a16:creationId xmlns:a16="http://schemas.microsoft.com/office/drawing/2014/main" id="{4D8CD1F4-8C1C-1046-B540-0D6E437F3C6E}"/>
              </a:ext>
            </a:extLst>
          </p:cNvPr>
          <p:cNvSpPr>
            <a:spLocks noGrp="1"/>
          </p:cNvSpPr>
          <p:nvPr>
            <p:ph idx="1"/>
          </p:nvPr>
        </p:nvSpPr>
        <p:spPr/>
        <p:txBody>
          <a:bodyPr/>
          <a:lstStyle/>
          <a:p>
            <a:r>
              <a:rPr lang="en-US" dirty="0"/>
              <a:t>Traffic management</a:t>
            </a:r>
          </a:p>
          <a:p>
            <a:r>
              <a:rPr lang="en-AU" dirty="0"/>
              <a:t>Security</a:t>
            </a:r>
          </a:p>
          <a:p>
            <a:r>
              <a:rPr lang="en-AU" dirty="0"/>
              <a:t>Observability</a:t>
            </a:r>
          </a:p>
          <a:p>
            <a:r>
              <a:rPr lang="en-AU" dirty="0"/>
              <a:t>Platform support</a:t>
            </a:r>
          </a:p>
          <a:p>
            <a:r>
              <a:rPr lang="en-AU" dirty="0"/>
              <a:t>Integration and customization</a:t>
            </a:r>
          </a:p>
        </p:txBody>
      </p:sp>
      <p:sp>
        <p:nvSpPr>
          <p:cNvPr id="4" name="Footer Placeholder 3">
            <a:extLst>
              <a:ext uri="{FF2B5EF4-FFF2-40B4-BE49-F238E27FC236}">
                <a16:creationId xmlns:a16="http://schemas.microsoft.com/office/drawing/2014/main" id="{353EDFA2-980A-C747-8E3A-527FED894D6A}"/>
              </a:ext>
            </a:extLst>
          </p:cNvPr>
          <p:cNvSpPr>
            <a:spLocks noGrp="1"/>
          </p:cNvSpPr>
          <p:nvPr>
            <p:ph type="ftr" sz="quarter" idx="11"/>
          </p:nvPr>
        </p:nvSpPr>
        <p:spPr/>
        <p:txBody>
          <a:bodyPr/>
          <a:lstStyle/>
          <a:p>
            <a:r>
              <a:rPr lang="en-US"/>
              <a:t>Source Istio.io</a:t>
            </a:r>
            <a:endParaRPr lang="en-US" dirty="0"/>
          </a:p>
        </p:txBody>
      </p:sp>
    </p:spTree>
    <p:extLst>
      <p:ext uri="{BB962C8B-B14F-4D97-AF65-F5344CB8AC3E}">
        <p14:creationId xmlns:p14="http://schemas.microsoft.com/office/powerpoint/2010/main" val="7168528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D887D5-A13C-FA40-B3A5-1E03ACDC79BC}"/>
              </a:ext>
            </a:extLst>
          </p:cNvPr>
          <p:cNvSpPr>
            <a:spLocks noGrp="1"/>
          </p:cNvSpPr>
          <p:nvPr>
            <p:ph type="title"/>
          </p:nvPr>
        </p:nvSpPr>
        <p:spPr/>
        <p:txBody>
          <a:bodyPr/>
          <a:lstStyle/>
          <a:p>
            <a:r>
              <a:rPr lang="en-US" dirty="0"/>
              <a:t>Architecture</a:t>
            </a:r>
          </a:p>
        </p:txBody>
      </p:sp>
      <p:sp>
        <p:nvSpPr>
          <p:cNvPr id="3" name="Content Placeholder 2">
            <a:extLst>
              <a:ext uri="{FF2B5EF4-FFF2-40B4-BE49-F238E27FC236}">
                <a16:creationId xmlns:a16="http://schemas.microsoft.com/office/drawing/2014/main" id="{77894127-F2C6-114B-ADA4-BB7C9AD81646}"/>
              </a:ext>
            </a:extLst>
          </p:cNvPr>
          <p:cNvSpPr>
            <a:spLocks noGrp="1"/>
          </p:cNvSpPr>
          <p:nvPr>
            <p:ph idx="1"/>
          </p:nvPr>
        </p:nvSpPr>
        <p:spPr>
          <a:xfrm>
            <a:off x="838200" y="1825625"/>
            <a:ext cx="10515600" cy="4351338"/>
          </a:xfrm>
        </p:spPr>
        <p:txBody>
          <a:bodyPr>
            <a:normAutofit fontScale="92500" lnSpcReduction="20000"/>
          </a:bodyPr>
          <a:lstStyle/>
          <a:p>
            <a:pPr marL="0" indent="0">
              <a:buNone/>
            </a:pPr>
            <a:r>
              <a:rPr lang="en-AU" dirty="0"/>
              <a:t>Two main parts of </a:t>
            </a:r>
            <a:r>
              <a:rPr lang="en-AU" dirty="0" err="1"/>
              <a:t>Istio</a:t>
            </a:r>
            <a:r>
              <a:rPr lang="en-AU" dirty="0"/>
              <a:t> </a:t>
            </a:r>
            <a:r>
              <a:rPr lang="en-AU" b="1" dirty="0"/>
              <a:t>data plane</a:t>
            </a:r>
            <a:r>
              <a:rPr lang="en-AU" dirty="0"/>
              <a:t> and a </a:t>
            </a:r>
            <a:r>
              <a:rPr lang="en-AU" b="1" dirty="0"/>
              <a:t>control plane</a:t>
            </a:r>
            <a:r>
              <a:rPr lang="en-AU" dirty="0"/>
              <a:t>.</a:t>
            </a:r>
          </a:p>
          <a:p>
            <a:pPr marL="0" indent="0">
              <a:buNone/>
            </a:pPr>
            <a:endParaRPr lang="en-AU" dirty="0"/>
          </a:p>
          <a:p>
            <a:pPr marL="0" indent="0">
              <a:buNone/>
            </a:pPr>
            <a:r>
              <a:rPr lang="en-AU" b="1" u="sng" dirty="0"/>
              <a:t>Data Plane</a:t>
            </a:r>
          </a:p>
          <a:p>
            <a:r>
              <a:rPr lang="en-AU" dirty="0"/>
              <a:t>The </a:t>
            </a:r>
            <a:r>
              <a:rPr lang="en-AU" b="1" dirty="0"/>
              <a:t>data plane</a:t>
            </a:r>
            <a:r>
              <a:rPr lang="en-AU" dirty="0"/>
              <a:t> is composed of a set of intelligent proxies (Envoy) deployed as sidecars. These proxies mediate and control all network communication between microservices along with Mixer, a general-purpose policy and telemetry hub.</a:t>
            </a:r>
          </a:p>
          <a:p>
            <a:endParaRPr lang="en-AU" dirty="0"/>
          </a:p>
          <a:p>
            <a:pPr marL="0" indent="0">
              <a:buNone/>
            </a:pPr>
            <a:r>
              <a:rPr lang="en-AU" b="1" u="sng" dirty="0"/>
              <a:t>Control Plan</a:t>
            </a:r>
          </a:p>
          <a:p>
            <a:r>
              <a:rPr lang="en-AU" dirty="0"/>
              <a:t>The </a:t>
            </a:r>
            <a:r>
              <a:rPr lang="en-AU" b="1" dirty="0"/>
              <a:t>control plane</a:t>
            </a:r>
            <a:r>
              <a:rPr lang="en-AU" dirty="0"/>
              <a:t> manages and configures the proxies to route traffic. Additionally, the control plane configures Mixers to enforce policies and collect telemetry.</a:t>
            </a:r>
          </a:p>
          <a:p>
            <a:endParaRPr lang="en-US" dirty="0"/>
          </a:p>
        </p:txBody>
      </p:sp>
      <p:sp>
        <p:nvSpPr>
          <p:cNvPr id="4" name="Footer Placeholder 3">
            <a:extLst>
              <a:ext uri="{FF2B5EF4-FFF2-40B4-BE49-F238E27FC236}">
                <a16:creationId xmlns:a16="http://schemas.microsoft.com/office/drawing/2014/main" id="{11D891B1-D830-534C-A77B-3E23C4F1E2CC}"/>
              </a:ext>
            </a:extLst>
          </p:cNvPr>
          <p:cNvSpPr>
            <a:spLocks noGrp="1"/>
          </p:cNvSpPr>
          <p:nvPr>
            <p:ph type="ftr" sz="quarter" idx="11"/>
          </p:nvPr>
        </p:nvSpPr>
        <p:spPr/>
        <p:txBody>
          <a:bodyPr/>
          <a:lstStyle/>
          <a:p>
            <a:r>
              <a:rPr lang="en-US"/>
              <a:t>Source Istio.io</a:t>
            </a:r>
            <a:endParaRPr lang="en-US" dirty="0"/>
          </a:p>
        </p:txBody>
      </p:sp>
    </p:spTree>
    <p:extLst>
      <p:ext uri="{BB962C8B-B14F-4D97-AF65-F5344CB8AC3E}">
        <p14:creationId xmlns:p14="http://schemas.microsoft.com/office/powerpoint/2010/main" val="40209182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639E23-480A-E941-A2C1-DB6739C8214E}"/>
              </a:ext>
            </a:extLst>
          </p:cNvPr>
          <p:cNvSpPr>
            <a:spLocks noGrp="1"/>
          </p:cNvSpPr>
          <p:nvPr>
            <p:ph type="title"/>
          </p:nvPr>
        </p:nvSpPr>
        <p:spPr/>
        <p:txBody>
          <a:bodyPr/>
          <a:lstStyle/>
          <a:p>
            <a:r>
              <a:rPr lang="en-US" dirty="0"/>
              <a:t>... Architecture</a:t>
            </a:r>
          </a:p>
        </p:txBody>
      </p:sp>
      <p:sp>
        <p:nvSpPr>
          <p:cNvPr id="4" name="AutoShape 2" descr="The overall architecture of an Istio-based application.">
            <a:hlinkClick r:id="rId2"/>
            <a:extLst>
              <a:ext uri="{FF2B5EF4-FFF2-40B4-BE49-F238E27FC236}">
                <a16:creationId xmlns:a16="http://schemas.microsoft.com/office/drawing/2014/main" id="{669016E6-6D58-F945-823C-BC58507A22E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4" descr="The overall architecture of an Istio-based application.">
            <a:hlinkClick r:id="rId2"/>
            <a:extLst>
              <a:ext uri="{FF2B5EF4-FFF2-40B4-BE49-F238E27FC236}">
                <a16:creationId xmlns:a16="http://schemas.microsoft.com/office/drawing/2014/main" id="{791E98F3-AD97-634E-9F9E-2896AA66DF9A}"/>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 name="Graphic 7">
            <a:extLst>
              <a:ext uri="{FF2B5EF4-FFF2-40B4-BE49-F238E27FC236}">
                <a16:creationId xmlns:a16="http://schemas.microsoft.com/office/drawing/2014/main" id="{C21C442A-0571-9243-A1A6-2B9669C22B0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457853" y="1279185"/>
            <a:ext cx="6832061" cy="5465649"/>
          </a:xfrm>
          <a:prstGeom prst="rect">
            <a:avLst/>
          </a:prstGeom>
        </p:spPr>
      </p:pic>
      <p:sp>
        <p:nvSpPr>
          <p:cNvPr id="11" name="Footer Placeholder 10">
            <a:extLst>
              <a:ext uri="{FF2B5EF4-FFF2-40B4-BE49-F238E27FC236}">
                <a16:creationId xmlns:a16="http://schemas.microsoft.com/office/drawing/2014/main" id="{A6A4AD5B-2E46-B748-9922-C1393E3E0D92}"/>
              </a:ext>
            </a:extLst>
          </p:cNvPr>
          <p:cNvSpPr>
            <a:spLocks noGrp="1"/>
          </p:cNvSpPr>
          <p:nvPr>
            <p:ph type="ftr" sz="quarter" idx="11"/>
          </p:nvPr>
        </p:nvSpPr>
        <p:spPr/>
        <p:txBody>
          <a:bodyPr/>
          <a:lstStyle/>
          <a:p>
            <a:r>
              <a:rPr lang="en-US"/>
              <a:t>Source Istio.io</a:t>
            </a:r>
            <a:endParaRPr lang="en-US" dirty="0"/>
          </a:p>
        </p:txBody>
      </p:sp>
    </p:spTree>
    <p:extLst>
      <p:ext uri="{BB962C8B-B14F-4D97-AF65-F5344CB8AC3E}">
        <p14:creationId xmlns:p14="http://schemas.microsoft.com/office/powerpoint/2010/main" val="27300636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70F25E-45BE-164C-AC2C-06F529E85660}"/>
              </a:ext>
            </a:extLst>
          </p:cNvPr>
          <p:cNvSpPr>
            <a:spLocks noGrp="1"/>
          </p:cNvSpPr>
          <p:nvPr>
            <p:ph type="title"/>
          </p:nvPr>
        </p:nvSpPr>
        <p:spPr/>
        <p:txBody>
          <a:bodyPr/>
          <a:lstStyle/>
          <a:p>
            <a:r>
              <a:rPr lang="en-US" dirty="0"/>
              <a:t>Envoy</a:t>
            </a:r>
          </a:p>
        </p:txBody>
      </p:sp>
      <p:sp>
        <p:nvSpPr>
          <p:cNvPr id="3" name="Content Placeholder 2">
            <a:extLst>
              <a:ext uri="{FF2B5EF4-FFF2-40B4-BE49-F238E27FC236}">
                <a16:creationId xmlns:a16="http://schemas.microsoft.com/office/drawing/2014/main" id="{C9660B56-BFD7-1D4C-8A35-0832AA5F1583}"/>
              </a:ext>
            </a:extLst>
          </p:cNvPr>
          <p:cNvSpPr>
            <a:spLocks noGrp="1"/>
          </p:cNvSpPr>
          <p:nvPr>
            <p:ph idx="1"/>
          </p:nvPr>
        </p:nvSpPr>
        <p:spPr>
          <a:xfrm>
            <a:off x="838200" y="1556426"/>
            <a:ext cx="10515600" cy="4863829"/>
          </a:xfrm>
        </p:spPr>
        <p:txBody>
          <a:bodyPr>
            <a:normAutofit fontScale="62500" lnSpcReduction="20000"/>
          </a:bodyPr>
          <a:lstStyle/>
          <a:p>
            <a:pPr marL="0" indent="0">
              <a:buNone/>
            </a:pPr>
            <a:r>
              <a:rPr lang="en-US" dirty="0" err="1"/>
              <a:t>Istio</a:t>
            </a:r>
            <a:r>
              <a:rPr lang="en-US" dirty="0"/>
              <a:t> uses Envoy side car proxy to mediate all inbound and outbound traffic for all services in the service mesh. </a:t>
            </a:r>
          </a:p>
          <a:p>
            <a:pPr marL="0" indent="0">
              <a:buNone/>
            </a:pPr>
            <a:endParaRPr lang="en-US" dirty="0"/>
          </a:p>
          <a:p>
            <a:pPr marL="0" indent="0">
              <a:buNone/>
            </a:pPr>
            <a:r>
              <a:rPr lang="en-US" dirty="0"/>
              <a:t>Envoy provides following features:</a:t>
            </a:r>
          </a:p>
          <a:p>
            <a:pPr marL="0" indent="0">
              <a:buNone/>
            </a:pPr>
            <a:endParaRPr lang="en-US" dirty="0"/>
          </a:p>
          <a:p>
            <a:r>
              <a:rPr lang="en-US" dirty="0"/>
              <a:t>Dynamic service discovery</a:t>
            </a:r>
          </a:p>
          <a:p>
            <a:r>
              <a:rPr lang="en-US" dirty="0"/>
              <a:t>Load balancing</a:t>
            </a:r>
          </a:p>
          <a:p>
            <a:r>
              <a:rPr lang="en-US" dirty="0"/>
              <a:t>TLS termination</a:t>
            </a:r>
          </a:p>
          <a:p>
            <a:r>
              <a:rPr lang="en-US" dirty="0"/>
              <a:t>HTTP/2 and </a:t>
            </a:r>
            <a:r>
              <a:rPr lang="en-US" dirty="0" err="1"/>
              <a:t>gRPC</a:t>
            </a:r>
            <a:r>
              <a:rPr lang="en-US" dirty="0"/>
              <a:t> proxies</a:t>
            </a:r>
          </a:p>
          <a:p>
            <a:r>
              <a:rPr lang="en-US" dirty="0"/>
              <a:t>Circuit breakers</a:t>
            </a:r>
          </a:p>
          <a:p>
            <a:r>
              <a:rPr lang="en-US" dirty="0"/>
              <a:t>Health checks</a:t>
            </a:r>
          </a:p>
          <a:p>
            <a:r>
              <a:rPr lang="en-US" dirty="0"/>
              <a:t>Staged rollouts with %-based traffic split</a:t>
            </a:r>
          </a:p>
          <a:p>
            <a:r>
              <a:rPr lang="en-US" dirty="0"/>
              <a:t>Fault injection</a:t>
            </a:r>
          </a:p>
          <a:p>
            <a:r>
              <a:rPr lang="en-US" dirty="0"/>
              <a:t>Rich metrics</a:t>
            </a:r>
          </a:p>
          <a:p>
            <a:pPr marL="0" indent="0">
              <a:buNone/>
            </a:pPr>
            <a:endParaRPr lang="en-US" dirty="0"/>
          </a:p>
          <a:p>
            <a:pPr marL="0" indent="0">
              <a:buNone/>
            </a:pPr>
            <a:r>
              <a:rPr lang="en-US" dirty="0" err="1"/>
              <a:t>Istio</a:t>
            </a:r>
            <a:r>
              <a:rPr lang="en-US" dirty="0"/>
              <a:t> adds Envoy side car proxy into Kubernetes pod to provide </a:t>
            </a:r>
            <a:r>
              <a:rPr lang="en-US" dirty="0" err="1"/>
              <a:t>Istio</a:t>
            </a:r>
            <a:r>
              <a:rPr lang="en-US" dirty="0"/>
              <a:t> capabilities </a:t>
            </a:r>
          </a:p>
        </p:txBody>
      </p:sp>
      <p:sp>
        <p:nvSpPr>
          <p:cNvPr id="4" name="Footer Placeholder 3">
            <a:extLst>
              <a:ext uri="{FF2B5EF4-FFF2-40B4-BE49-F238E27FC236}">
                <a16:creationId xmlns:a16="http://schemas.microsoft.com/office/drawing/2014/main" id="{4151BAE7-47B4-114E-A94D-75CF4471CB35}"/>
              </a:ext>
            </a:extLst>
          </p:cNvPr>
          <p:cNvSpPr>
            <a:spLocks noGrp="1"/>
          </p:cNvSpPr>
          <p:nvPr>
            <p:ph type="ftr" sz="quarter" idx="11"/>
          </p:nvPr>
        </p:nvSpPr>
        <p:spPr/>
        <p:txBody>
          <a:bodyPr/>
          <a:lstStyle/>
          <a:p>
            <a:r>
              <a:rPr lang="en-US"/>
              <a:t>Source Istio.io</a:t>
            </a:r>
            <a:endParaRPr lang="en-US" dirty="0"/>
          </a:p>
        </p:txBody>
      </p:sp>
    </p:spTree>
    <p:extLst>
      <p:ext uri="{BB962C8B-B14F-4D97-AF65-F5344CB8AC3E}">
        <p14:creationId xmlns:p14="http://schemas.microsoft.com/office/powerpoint/2010/main" val="7603434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032B63-60EB-2242-8CA6-204F1DF6FC4F}"/>
              </a:ext>
            </a:extLst>
          </p:cNvPr>
          <p:cNvSpPr>
            <a:spLocks noGrp="1"/>
          </p:cNvSpPr>
          <p:nvPr>
            <p:ph type="title"/>
          </p:nvPr>
        </p:nvSpPr>
        <p:spPr/>
        <p:txBody>
          <a:bodyPr/>
          <a:lstStyle/>
          <a:p>
            <a:r>
              <a:rPr lang="en-US" dirty="0"/>
              <a:t>Mixer</a:t>
            </a:r>
          </a:p>
        </p:txBody>
      </p:sp>
      <p:sp>
        <p:nvSpPr>
          <p:cNvPr id="3" name="Content Placeholder 2">
            <a:extLst>
              <a:ext uri="{FF2B5EF4-FFF2-40B4-BE49-F238E27FC236}">
                <a16:creationId xmlns:a16="http://schemas.microsoft.com/office/drawing/2014/main" id="{BEE51257-B6BA-1948-BE6D-1433889A46FC}"/>
              </a:ext>
            </a:extLst>
          </p:cNvPr>
          <p:cNvSpPr>
            <a:spLocks noGrp="1"/>
          </p:cNvSpPr>
          <p:nvPr>
            <p:ph idx="1"/>
          </p:nvPr>
        </p:nvSpPr>
        <p:spPr/>
        <p:txBody>
          <a:bodyPr>
            <a:normAutofit/>
          </a:bodyPr>
          <a:lstStyle/>
          <a:p>
            <a:r>
              <a:rPr lang="en-US" dirty="0"/>
              <a:t>Mixer is a platform-independent component. Mixer enforces access control and usage policies across the service mesh, and collects telemetry data from the Envoy proxy and other services. The proxy extracts request level attributes, and sends them to Mixer for evaluation. </a:t>
            </a:r>
          </a:p>
          <a:p>
            <a:endParaRPr lang="en-US" dirty="0"/>
          </a:p>
          <a:p>
            <a:r>
              <a:rPr lang="en-US" dirty="0"/>
              <a:t>Mixer includes a flexible plugin model. This model enables </a:t>
            </a:r>
            <a:r>
              <a:rPr lang="en-US" dirty="0" err="1"/>
              <a:t>Istio</a:t>
            </a:r>
            <a:r>
              <a:rPr lang="en-US" dirty="0"/>
              <a:t> to interface with a variety of host environments and infrastructure backends. Thus, </a:t>
            </a:r>
            <a:r>
              <a:rPr lang="en-US" dirty="0" err="1"/>
              <a:t>Istio</a:t>
            </a:r>
            <a:r>
              <a:rPr lang="en-US" dirty="0"/>
              <a:t> abstracts the Envoy proxy and </a:t>
            </a:r>
            <a:r>
              <a:rPr lang="en-US" dirty="0" err="1"/>
              <a:t>Istio</a:t>
            </a:r>
            <a:r>
              <a:rPr lang="en-US" dirty="0"/>
              <a:t>-managed services from these details.</a:t>
            </a:r>
          </a:p>
        </p:txBody>
      </p:sp>
      <p:sp>
        <p:nvSpPr>
          <p:cNvPr id="4" name="Footer Placeholder 3">
            <a:extLst>
              <a:ext uri="{FF2B5EF4-FFF2-40B4-BE49-F238E27FC236}">
                <a16:creationId xmlns:a16="http://schemas.microsoft.com/office/drawing/2014/main" id="{76CCDAA1-8900-F343-BE76-390DA162E92E}"/>
              </a:ext>
            </a:extLst>
          </p:cNvPr>
          <p:cNvSpPr>
            <a:spLocks noGrp="1"/>
          </p:cNvSpPr>
          <p:nvPr>
            <p:ph type="ftr" sz="quarter" idx="11"/>
          </p:nvPr>
        </p:nvSpPr>
        <p:spPr/>
        <p:txBody>
          <a:bodyPr/>
          <a:lstStyle/>
          <a:p>
            <a:r>
              <a:rPr lang="en-US"/>
              <a:t>Source Istio.io</a:t>
            </a:r>
            <a:endParaRPr lang="en-US" dirty="0"/>
          </a:p>
        </p:txBody>
      </p:sp>
    </p:spTree>
    <p:extLst>
      <p:ext uri="{BB962C8B-B14F-4D97-AF65-F5344CB8AC3E}">
        <p14:creationId xmlns:p14="http://schemas.microsoft.com/office/powerpoint/2010/main" val="206055768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1167</TotalTime>
  <Words>779</Words>
  <Application>Microsoft Macintosh PowerPoint</Application>
  <PresentationFormat>Widescreen</PresentationFormat>
  <Paragraphs>132</Paragraphs>
  <Slides>29</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29</vt:i4>
      </vt:variant>
    </vt:vector>
  </HeadingPairs>
  <TitlesOfParts>
    <vt:vector size="33" baseType="lpstr">
      <vt:lpstr>Arial</vt:lpstr>
      <vt:lpstr>Calibri</vt:lpstr>
      <vt:lpstr>Calibri Light</vt:lpstr>
      <vt:lpstr>Office Theme</vt:lpstr>
      <vt:lpstr>Deploy and Manage your Microservices with Istio</vt:lpstr>
      <vt:lpstr>What is Istio?</vt:lpstr>
      <vt:lpstr>…What is Istio?</vt:lpstr>
      <vt:lpstr>What is Service Mesh?</vt:lpstr>
      <vt:lpstr>Core Features</vt:lpstr>
      <vt:lpstr>Architecture</vt:lpstr>
      <vt:lpstr>... Architecture</vt:lpstr>
      <vt:lpstr>Envoy</vt:lpstr>
      <vt:lpstr>Mixer</vt:lpstr>
      <vt:lpstr>Pilot</vt:lpstr>
      <vt:lpstr>Citadel</vt:lpstr>
      <vt:lpstr>Galley</vt:lpstr>
      <vt:lpstr>Traffic Management</vt:lpstr>
      <vt:lpstr>Traffic Management</vt:lpstr>
      <vt:lpstr>Pilot and Envoy</vt:lpstr>
      <vt:lpstr>Request Routing</vt:lpstr>
      <vt:lpstr>… Request Routing</vt:lpstr>
      <vt:lpstr>Ingress and Egress</vt:lpstr>
      <vt:lpstr>Discovery and Load Balancing</vt:lpstr>
      <vt:lpstr>Security</vt:lpstr>
      <vt:lpstr>Overview</vt:lpstr>
      <vt:lpstr>Security Architecture</vt:lpstr>
      <vt:lpstr>Security Architecture</vt:lpstr>
      <vt:lpstr>Authentication Architecture</vt:lpstr>
      <vt:lpstr>Authorization Architecture</vt:lpstr>
      <vt:lpstr>Policies and Telemetry</vt:lpstr>
      <vt:lpstr>Mixer Topology</vt:lpstr>
      <vt:lpstr>Monitoring Tools</vt:lpstr>
      <vt:lpstr>Cloud Foundry Future</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Deploy and manager your microservices with istio</dc:title>
  <dc:creator>Muhammad Irfan</dc:creator>
  <cp:lastModifiedBy>Muhammad Irfan</cp:lastModifiedBy>
  <cp:revision>32</cp:revision>
  <dcterms:created xsi:type="dcterms:W3CDTF">2018-10-18T10:14:06Z</dcterms:created>
  <dcterms:modified xsi:type="dcterms:W3CDTF">2018-11-15T06:28:13Z</dcterms:modified>
</cp:coreProperties>
</file>